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1"/>
  </p:notesMasterIdLst>
  <p:sldIdLst>
    <p:sldId id="256" r:id="rId2"/>
    <p:sldId id="276" r:id="rId3"/>
    <p:sldId id="310" r:id="rId4"/>
    <p:sldId id="263" r:id="rId5"/>
    <p:sldId id="266" r:id="rId6"/>
    <p:sldId id="258" r:id="rId7"/>
    <p:sldId id="262" r:id="rId8"/>
    <p:sldId id="267" r:id="rId9"/>
    <p:sldId id="275" r:id="rId10"/>
    <p:sldId id="272" r:id="rId11"/>
    <p:sldId id="273" r:id="rId12"/>
    <p:sldId id="259" r:id="rId13"/>
    <p:sldId id="311" r:id="rId14"/>
    <p:sldId id="292" r:id="rId15"/>
    <p:sldId id="299" r:id="rId16"/>
    <p:sldId id="279" r:id="rId17"/>
    <p:sldId id="280" r:id="rId18"/>
    <p:sldId id="305" r:id="rId19"/>
    <p:sldId id="282" r:id="rId20"/>
    <p:sldId id="278" r:id="rId21"/>
    <p:sldId id="312" r:id="rId22"/>
    <p:sldId id="283" r:id="rId23"/>
    <p:sldId id="300" r:id="rId24"/>
    <p:sldId id="319" r:id="rId25"/>
    <p:sldId id="313" r:id="rId26"/>
    <p:sldId id="296" r:id="rId27"/>
    <p:sldId id="298" r:id="rId28"/>
    <p:sldId id="289" r:id="rId29"/>
    <p:sldId id="286" r:id="rId30"/>
    <p:sldId id="285" r:id="rId31"/>
    <p:sldId id="301" r:id="rId32"/>
    <p:sldId id="314" r:id="rId33"/>
    <p:sldId id="307" r:id="rId34"/>
    <p:sldId id="315" r:id="rId35"/>
    <p:sldId id="316" r:id="rId36"/>
    <p:sldId id="327" r:id="rId37"/>
    <p:sldId id="328" r:id="rId38"/>
    <p:sldId id="317" r:id="rId39"/>
    <p:sldId id="318" r:id="rId40"/>
    <p:sldId id="329" r:id="rId41"/>
    <p:sldId id="330" r:id="rId42"/>
    <p:sldId id="331" r:id="rId43"/>
    <p:sldId id="332" r:id="rId44"/>
    <p:sldId id="320" r:id="rId45"/>
    <p:sldId id="321" r:id="rId46"/>
    <p:sldId id="333" r:id="rId47"/>
    <p:sldId id="334" r:id="rId48"/>
    <p:sldId id="335" r:id="rId49"/>
    <p:sldId id="336" r:id="rId5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08" autoAdjust="0"/>
  </p:normalViewPr>
  <p:slideViewPr>
    <p:cSldViewPr>
      <p:cViewPr varScale="1">
        <p:scale>
          <a:sx n="110" d="100"/>
          <a:sy n="110" d="100"/>
        </p:scale>
        <p:origin x="16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6F129-4066-4B43-965C-C10070ED1CB6}" type="datetimeFigureOut">
              <a:rPr lang="zh-TW" altLang="en-US" smtClean="0"/>
              <a:pPr/>
              <a:t>2014/12/15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7FADD-4802-4C1A-8064-B417CDEA0D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28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9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FADD-4802-4C1A-8064-B417CDEA0DE2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53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6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ground truth  flow for these highlighted pixels are shown with the arrows.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94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95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D3599-AB4F-404D-A550-3F32899218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18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FADD-4802-4C1A-8064-B417CDEA0DE2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386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FADD-4802-4C1A-8064-B417CDEA0DE2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317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FADD-4802-4C1A-8064-B417CDEA0DE2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95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499-3B56-49B6-BD11-CF0523FEDE77}" type="datetimeFigureOut">
              <a:rPr lang="zh-TW" altLang="en-US" smtClean="0"/>
              <a:pPr/>
              <a:t>2014/12/15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4E99-B186-499A-9C0C-D83CB2089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499-3B56-49B6-BD11-CF0523FEDE77}" type="datetimeFigureOut">
              <a:rPr lang="zh-TW" altLang="en-US" smtClean="0"/>
              <a:pPr/>
              <a:t>2014/12/15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4E99-B186-499A-9C0C-D83CB2089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499-3B56-49B6-BD11-CF0523FEDE77}" type="datetimeFigureOut">
              <a:rPr lang="zh-TW" altLang="en-US" smtClean="0"/>
              <a:pPr/>
              <a:t>2014/12/15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4E99-B186-499A-9C0C-D83CB2089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499-3B56-49B6-BD11-CF0523FEDE77}" type="datetimeFigureOut">
              <a:rPr lang="zh-TW" altLang="en-US" smtClean="0"/>
              <a:pPr/>
              <a:t>2014/12/15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4E99-B186-499A-9C0C-D83CB2089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499-3B56-49B6-BD11-CF0523FEDE77}" type="datetimeFigureOut">
              <a:rPr lang="zh-TW" altLang="en-US" smtClean="0"/>
              <a:pPr/>
              <a:t>2014/12/15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4E99-B186-499A-9C0C-D83CB2089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499-3B56-49B6-BD11-CF0523FEDE77}" type="datetimeFigureOut">
              <a:rPr lang="zh-TW" altLang="en-US" smtClean="0"/>
              <a:pPr/>
              <a:t>2014/12/15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4E99-B186-499A-9C0C-D83CB2089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499-3B56-49B6-BD11-CF0523FEDE77}" type="datetimeFigureOut">
              <a:rPr lang="zh-TW" altLang="en-US" smtClean="0"/>
              <a:pPr/>
              <a:t>2014/12/15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4E99-B186-499A-9C0C-D83CB2089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499-3B56-49B6-BD11-CF0523FEDE77}" type="datetimeFigureOut">
              <a:rPr lang="zh-TW" altLang="en-US" smtClean="0"/>
              <a:pPr/>
              <a:t>2014/12/15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B4E99-B186-499A-9C0C-D83CB2089D9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499-3B56-49B6-BD11-CF0523FEDE77}" type="datetimeFigureOut">
              <a:rPr lang="zh-TW" altLang="en-US" smtClean="0"/>
              <a:pPr/>
              <a:t>2014/12/15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4E99-B186-499A-9C0C-D83CB2089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C499-3B56-49B6-BD11-CF0523FEDE77}" type="datetimeFigureOut">
              <a:rPr lang="zh-TW" altLang="en-US" smtClean="0"/>
              <a:pPr/>
              <a:t>2014/12/15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D2B4E99-B186-499A-9C0C-D83CB2089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93AC499-3B56-49B6-BD11-CF0523FEDE77}" type="datetimeFigureOut">
              <a:rPr lang="zh-TW" altLang="en-US" smtClean="0"/>
              <a:pPr/>
              <a:t>2014/12/15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4E99-B186-499A-9C0C-D83CB2089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93AC499-3B56-49B6-BD11-CF0523FEDE77}" type="datetimeFigureOut">
              <a:rPr lang="zh-TW" altLang="en-US" smtClean="0"/>
              <a:pPr/>
              <a:t>2014/12/15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D2B4E99-B186-499A-9C0C-D83CB2089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10" Type="http://schemas.openxmlformats.org/officeDocument/2006/relationships/image" Target="../media/image4.jpeg"/><Relationship Id="rId4" Type="http://schemas.openxmlformats.org/officeDocument/2006/relationships/image" Target="../media/image37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lmb.informatik.uni-freiburg.de/research/opticalflow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lmb.informatik.uni-freiburg.de/research/opticalflow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ri.cmu.edu/person.html?person_id=1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77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7.png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image" Target="../media/image7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3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32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7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735224" cy="230124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Large Displacement Optical Flow:</a:t>
            </a:r>
            <a:br>
              <a:rPr lang="en-US" altLang="zh-TW" dirty="0" smtClean="0"/>
            </a:br>
            <a:r>
              <a:rPr lang="en-US" altLang="zh-TW" sz="2700" cap="none" dirty="0" smtClean="0"/>
              <a:t>Descriptor Matching</a:t>
            </a:r>
            <a:br>
              <a:rPr lang="en-US" altLang="zh-TW" sz="2700" cap="none" dirty="0" smtClean="0"/>
            </a:br>
            <a:r>
              <a:rPr lang="en-US" altLang="zh-TW" sz="2700" cap="none" dirty="0" smtClean="0"/>
              <a:t> in </a:t>
            </a:r>
            <a:r>
              <a:rPr lang="en-US" altLang="zh-TW" sz="2700" cap="none" dirty="0" err="1" smtClean="0"/>
              <a:t>Variational</a:t>
            </a:r>
            <a:r>
              <a:rPr lang="en-US" altLang="zh-TW" sz="2700" cap="none" dirty="0" smtClean="0"/>
              <a:t> Motion Estimation</a:t>
            </a:r>
            <a:endParaRPr lang="zh-TW" altLang="en-US" sz="27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Thormas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Brox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Jitendra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Malik</a:t>
            </a:r>
            <a:endParaRPr lang="en-US" altLang="zh-TW" dirty="0" smtClean="0"/>
          </a:p>
          <a:p>
            <a:r>
              <a:rPr lang="en-US" altLang="zh-TW" dirty="0" smtClean="0"/>
              <a:t>IEEE </a:t>
            </a:r>
            <a:r>
              <a:rPr lang="en-US" altLang="zh-TW" dirty="0" smtClean="0"/>
              <a:t>TRANSACTIONS </a:t>
            </a:r>
            <a:r>
              <a:rPr lang="en-US" altLang="zh-TW" dirty="0" smtClean="0"/>
              <a:t>ON PATTERN ANALYSIS AND MACHINE INTELLIGENCE 2010</a:t>
            </a:r>
          </a:p>
          <a:p>
            <a:r>
              <a:rPr lang="en-US" altLang="zh-TW" dirty="0" smtClean="0"/>
              <a:t>Presenter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Haw-</a:t>
            </a:r>
            <a:r>
              <a:rPr lang="en-US" altLang="zh-TW" dirty="0" err="1" smtClean="0"/>
              <a:t>Shiuan</a:t>
            </a:r>
            <a:r>
              <a:rPr lang="en-US" altLang="zh-TW" dirty="0" smtClean="0"/>
              <a:t> Chang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Challenge - Optimization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Dense match</a:t>
            </a:r>
          </a:p>
          <a:p>
            <a:pPr lvl="1"/>
            <a:r>
              <a:rPr lang="en-US" altLang="zh-TW" sz="2400" dirty="0" smtClean="0"/>
              <a:t>High dimension optimization problem</a:t>
            </a:r>
          </a:p>
          <a:p>
            <a:r>
              <a:rPr lang="en-US" altLang="zh-TW" sz="2400" dirty="0" smtClean="0"/>
              <a:t>Local ambiguity / aperture problem</a:t>
            </a:r>
          </a:p>
          <a:p>
            <a:pPr lvl="1"/>
            <a:r>
              <a:rPr lang="en-US" altLang="zh-TW" sz="2400" dirty="0"/>
              <a:t>Highly non-convex minimization</a:t>
            </a:r>
            <a:endParaRPr lang="en-US" altLang="zh-TW" sz="2400" dirty="0" smtClean="0"/>
          </a:p>
          <a:p>
            <a:r>
              <a:rPr lang="en-US" altLang="zh-TW" sz="2400" dirty="0" smtClean="0"/>
              <a:t>Large displacement</a:t>
            </a:r>
          </a:p>
          <a:p>
            <a:pPr lvl="1"/>
            <a:r>
              <a:rPr lang="en-US" altLang="zh-TW" sz="2400" dirty="0"/>
              <a:t>L</a:t>
            </a:r>
            <a:r>
              <a:rPr lang="en-US" altLang="zh-TW" sz="2400" dirty="0" smtClean="0"/>
              <a:t>arge search space</a:t>
            </a:r>
          </a:p>
          <a:p>
            <a:pPr lvl="1"/>
            <a:r>
              <a:rPr lang="en-US" altLang="zh-TW" sz="2400" dirty="0" smtClean="0"/>
              <a:t>Non-linear optimization problem</a:t>
            </a:r>
          </a:p>
          <a:p>
            <a:endParaRPr lang="en-US" altLang="zh-TW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25" y="4293096"/>
            <a:ext cx="3263456" cy="24482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23" y="4293097"/>
            <a:ext cx="3263458" cy="244827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25" y="4293097"/>
            <a:ext cx="3263456" cy="2448271"/>
          </a:xfrm>
          <a:prstGeom prst="rect">
            <a:avLst/>
          </a:prstGeom>
        </p:spPr>
      </p:pic>
      <p:pic>
        <p:nvPicPr>
          <p:cNvPr id="10242" name="Picture 2" descr="C:\Users\Chiao-Meng\Desktop\compare_method\pami2010Matlab\result\tennis500_tennis501fl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25144"/>
            <a:ext cx="2812997" cy="201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76581" b="58351"/>
          <a:stretch/>
        </p:blipFill>
        <p:spPr bwMode="auto">
          <a:xfrm>
            <a:off x="971600" y="4941168"/>
            <a:ext cx="11876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單箭頭接點 9"/>
          <p:cNvCxnSpPr/>
          <p:nvPr/>
        </p:nvCxnSpPr>
        <p:spPr>
          <a:xfrm>
            <a:off x="6660232" y="6165304"/>
            <a:ext cx="1080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 flipV="1">
            <a:off x="6768244" y="5671441"/>
            <a:ext cx="252028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8460432" y="6021288"/>
            <a:ext cx="1080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5777723" y="3073196"/>
            <a:ext cx="3263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example </a:t>
            </a:r>
            <a:r>
              <a:rPr lang="en-US" dirty="0"/>
              <a:t>comes from </a:t>
            </a:r>
            <a:r>
              <a:rPr lang="en-US" dirty="0"/>
              <a:t>Freiburg-Berkeley Motion Segmentation Dataset (FBMS-59)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Challenge – Changing features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Non-rigid motion</a:t>
            </a:r>
          </a:p>
          <a:p>
            <a:r>
              <a:rPr lang="en-US" altLang="zh-TW" dirty="0" smtClean="0"/>
              <a:t>Scale change</a:t>
            </a:r>
          </a:p>
          <a:p>
            <a:r>
              <a:rPr lang="en-US" altLang="zh-TW" dirty="0"/>
              <a:t>Occlusion</a:t>
            </a:r>
          </a:p>
          <a:p>
            <a:r>
              <a:rPr lang="en-US" altLang="zh-TW" dirty="0" smtClean="0"/>
              <a:t>Illumination change</a:t>
            </a:r>
          </a:p>
          <a:p>
            <a:r>
              <a:rPr lang="en-US" altLang="zh-TW" dirty="0" smtClean="0"/>
              <a:t>Motion blur</a:t>
            </a:r>
            <a:endParaRPr lang="zh-TW" altLang="en-US" dirty="0" smtClean="0"/>
          </a:p>
          <a:p>
            <a:r>
              <a:rPr lang="en-US" altLang="zh-TW" dirty="0"/>
              <a:t>Noise</a:t>
            </a:r>
          </a:p>
          <a:p>
            <a:r>
              <a:rPr lang="en-US" altLang="zh-TW" dirty="0" smtClean="0"/>
              <a:t>…</a:t>
            </a:r>
          </a:p>
          <a:p>
            <a:r>
              <a:rPr lang="en-US" altLang="zh-TW" dirty="0" smtClean="0"/>
              <a:t>Unlike tracking, the state-of-the-art optical flow methods still couldn’t deal with too complex cases. </a:t>
            </a:r>
          </a:p>
          <a:p>
            <a:r>
              <a:rPr lang="en-US" altLang="zh-TW" dirty="0" smtClean="0"/>
              <a:t>However, it improves a lot recently.</a:t>
            </a:r>
            <a:endParaRPr lang="zh-TW" altLang="en-US" dirty="0"/>
          </a:p>
        </p:txBody>
      </p:sp>
      <p:pic>
        <p:nvPicPr>
          <p:cNvPr id="4" name="Picture 2" descr="C:\Users\Chiao-Meng\Desktop\compare_method\pami2010Matlab\result\tennis500_tennis501f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2210404" cy="158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3" t="11025" r="11767" b="16593"/>
          <a:stretch/>
        </p:blipFill>
        <p:spPr>
          <a:xfrm>
            <a:off x="6660232" y="1340768"/>
            <a:ext cx="2217623" cy="1573500"/>
          </a:xfrm>
          <a:prstGeom prst="rect">
            <a:avLst/>
          </a:prstGeom>
        </p:spPr>
      </p:pic>
      <p:pic>
        <p:nvPicPr>
          <p:cNvPr id="6" name="Picture 2" descr="C:\Users\Chiao-Meng\Desktop\unsupervised_multiple_tracking_8_13\result\tennis500_tennis501\input_output\tennis500_or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4" t="56452" r="59332" b="38706"/>
          <a:stretch/>
        </p:blipFill>
        <p:spPr bwMode="auto">
          <a:xfrm>
            <a:off x="8511246" y="3219094"/>
            <a:ext cx="582632" cy="5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hiao-Meng\Desktop\unsupervised_multiple_tracking_8_13\result\tennis500_tennis501\input_output\tennis501_or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0" t="52143" r="66968" b="41125"/>
          <a:stretch/>
        </p:blipFill>
        <p:spPr bwMode="auto">
          <a:xfrm>
            <a:off x="7884368" y="3219094"/>
            <a:ext cx="556842" cy="5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hiao-Meng\Desktop\unsupervised_multiple_tracking_8_13\result\tennis500_tennis501\input_output\tennis501_or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6" t="47878" r="57621" b="33293"/>
          <a:stretch/>
        </p:blipFill>
        <p:spPr bwMode="auto">
          <a:xfrm>
            <a:off x="6259607" y="3140948"/>
            <a:ext cx="549466" cy="11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hiao-Meng\Desktop\unsupervised_multiple_tracking_8_13\result\tennis500_tennis501\input_output\tennis500_or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4" t="53312" r="52086" b="32398"/>
          <a:stretch/>
        </p:blipFill>
        <p:spPr bwMode="auto">
          <a:xfrm>
            <a:off x="6876256" y="3135173"/>
            <a:ext cx="807523" cy="11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380312" y="2204864"/>
            <a:ext cx="38873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092280" y="2202180"/>
            <a:ext cx="482397" cy="282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>
            <a:stCxn id="10" idx="0"/>
          </p:cNvCxnSpPr>
          <p:nvPr/>
        </p:nvCxnSpPr>
        <p:spPr>
          <a:xfrm>
            <a:off x="7574678" y="2204864"/>
            <a:ext cx="1569322" cy="12992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endCxn id="7" idx="1"/>
          </p:cNvCxnSpPr>
          <p:nvPr/>
        </p:nvCxnSpPr>
        <p:spPr>
          <a:xfrm>
            <a:off x="7099707" y="2481487"/>
            <a:ext cx="784661" cy="10315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endCxn id="9" idx="3"/>
          </p:cNvCxnSpPr>
          <p:nvPr/>
        </p:nvCxnSpPr>
        <p:spPr>
          <a:xfrm>
            <a:off x="7640462" y="2564904"/>
            <a:ext cx="43317" cy="11520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endCxn id="8" idx="1"/>
          </p:cNvCxnSpPr>
          <p:nvPr/>
        </p:nvCxnSpPr>
        <p:spPr>
          <a:xfrm flipH="1">
            <a:off x="6259607" y="2204864"/>
            <a:ext cx="1064134" cy="15150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>Optical flow development track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25144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dirty="0" smtClean="0"/>
              <a:t>Determining </a:t>
            </a:r>
            <a:r>
              <a:rPr lang="en-US" altLang="zh-TW" dirty="0" smtClean="0">
                <a:solidFill>
                  <a:srgbClr val="FF0000"/>
                </a:solidFill>
              </a:rPr>
              <a:t>Optical Flow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The Robust Estimation of Multiple Motions: Parametric and Piecewise-Smooth Flow Fields </a:t>
            </a:r>
            <a:r>
              <a:rPr lang="en-US" altLang="zh-TW" dirty="0" smtClean="0">
                <a:solidFill>
                  <a:srgbClr val="FF0000"/>
                </a:solidFill>
              </a:rPr>
              <a:t>(Discontinuity)</a:t>
            </a:r>
            <a:r>
              <a:rPr lang="en-US" altLang="zh-TW" dirty="0" smtClean="0"/>
              <a:t>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A PDE Model for Computing the Optical </a:t>
            </a:r>
            <a:r>
              <a:rPr lang="en-US" altLang="zh-TW" dirty="0"/>
              <a:t>F</a:t>
            </a:r>
            <a:r>
              <a:rPr lang="en-US" altLang="zh-TW" dirty="0" smtClean="0"/>
              <a:t>low </a:t>
            </a:r>
            <a:r>
              <a:rPr lang="en-US" altLang="zh-TW" dirty="0" smtClean="0">
                <a:solidFill>
                  <a:srgbClr val="FF0000"/>
                </a:solidFill>
              </a:rPr>
              <a:t>(Continuous domain)</a:t>
            </a:r>
            <a:r>
              <a:rPr lang="en-US" altLang="zh-TW" dirty="0" smtClean="0"/>
              <a:t>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Segmentation-Based Motion with </a:t>
            </a:r>
            <a:r>
              <a:rPr lang="en-US" altLang="zh-TW" dirty="0" smtClean="0">
                <a:solidFill>
                  <a:srgbClr val="FF0000"/>
                </a:solidFill>
              </a:rPr>
              <a:t>Occlusion</a:t>
            </a:r>
            <a:r>
              <a:rPr lang="en-US" altLang="zh-TW" dirty="0" smtClean="0"/>
              <a:t>s Using Graph-Cut Optimization 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Illumination</a:t>
            </a:r>
            <a:r>
              <a:rPr lang="en-US" altLang="zh-TW" dirty="0" smtClean="0"/>
              <a:t>-Robust </a:t>
            </a:r>
            <a:r>
              <a:rPr lang="en-US" altLang="zh-TW" dirty="0" err="1" smtClean="0"/>
              <a:t>Variational</a:t>
            </a:r>
            <a:r>
              <a:rPr lang="en-US" altLang="zh-TW" dirty="0" smtClean="0"/>
              <a:t> Optical Flow</a:t>
            </a:r>
            <a:r>
              <a:rPr lang="zh-TW" altLang="en-US" dirty="0" smtClean="0"/>
              <a:t> </a:t>
            </a:r>
            <a:r>
              <a:rPr lang="en-US" altLang="zh-TW" dirty="0" smtClean="0"/>
              <a:t>with Photometric Invariants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dirty="0" smtClean="0"/>
              <a:t>Efficient MRF Deformation Model for </a:t>
            </a:r>
            <a:r>
              <a:rPr lang="en-US" altLang="zh-TW" dirty="0" smtClean="0">
                <a:solidFill>
                  <a:srgbClr val="FF0000"/>
                </a:solidFill>
              </a:rPr>
              <a:t>Non-Rigid</a:t>
            </a:r>
            <a:r>
              <a:rPr lang="en-US" altLang="zh-TW" dirty="0" smtClean="0"/>
              <a:t> Image Matching</a:t>
            </a:r>
          </a:p>
          <a:p>
            <a:r>
              <a:rPr lang="en-US" altLang="zh-TW" dirty="0" err="1" smtClean="0"/>
              <a:t>Fusionflow</a:t>
            </a:r>
            <a:r>
              <a:rPr lang="en-US" altLang="zh-TW" dirty="0" smtClean="0"/>
              <a:t>: </a:t>
            </a:r>
            <a:r>
              <a:rPr lang="en-US" altLang="zh-TW" dirty="0" smtClean="0">
                <a:solidFill>
                  <a:srgbClr val="FF0000"/>
                </a:solidFill>
              </a:rPr>
              <a:t>Discrete-Continuous</a:t>
            </a:r>
            <a:r>
              <a:rPr lang="en-US" altLang="zh-TW" dirty="0" smtClean="0"/>
              <a:t> </a:t>
            </a:r>
            <a:r>
              <a:rPr lang="en-US" altLang="zh-TW" dirty="0"/>
              <a:t>O</a:t>
            </a:r>
            <a:r>
              <a:rPr lang="en-US" altLang="zh-TW" dirty="0" smtClean="0"/>
              <a:t>ptimization for Optical </a:t>
            </a:r>
            <a:r>
              <a:rPr lang="en-US" altLang="zh-TW" dirty="0"/>
              <a:t>F</a:t>
            </a:r>
            <a:r>
              <a:rPr lang="en-US" altLang="zh-TW" dirty="0" smtClean="0"/>
              <a:t>low </a:t>
            </a:r>
            <a:r>
              <a:rPr lang="en-US" altLang="zh-TW" dirty="0"/>
              <a:t>E</a:t>
            </a:r>
            <a:r>
              <a:rPr lang="en-US" altLang="zh-TW" dirty="0" smtClean="0"/>
              <a:t>stimation </a:t>
            </a:r>
          </a:p>
          <a:p>
            <a:r>
              <a:rPr lang="en-US" altLang="zh-TW" dirty="0" smtClean="0"/>
              <a:t>SIFT Flow: Dense </a:t>
            </a:r>
            <a:r>
              <a:rPr lang="en-US" altLang="zh-TW" dirty="0"/>
              <a:t>C</a:t>
            </a:r>
            <a:r>
              <a:rPr lang="en-US" altLang="zh-TW" dirty="0" smtClean="0"/>
              <a:t>orrespondence across Difference </a:t>
            </a:r>
            <a:r>
              <a:rPr lang="en-US" altLang="zh-TW" dirty="0"/>
              <a:t>S</a:t>
            </a:r>
            <a:r>
              <a:rPr lang="en-US" altLang="zh-TW" dirty="0" smtClean="0"/>
              <a:t>cenes </a:t>
            </a:r>
            <a:r>
              <a:rPr lang="en-US" altLang="zh-TW" dirty="0" smtClean="0">
                <a:solidFill>
                  <a:srgbClr val="FF0000"/>
                </a:solidFill>
              </a:rPr>
              <a:t>(across images)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Optical Flow Estimation on Coarse-to-Fine Region-Trees using </a:t>
            </a:r>
            <a:r>
              <a:rPr lang="en-US" altLang="zh-TW" dirty="0" smtClean="0">
                <a:solidFill>
                  <a:srgbClr val="FF0000"/>
                </a:solidFill>
              </a:rPr>
              <a:t>Discrete</a:t>
            </a:r>
            <a:r>
              <a:rPr lang="en-US" altLang="zh-TW" dirty="0" smtClean="0"/>
              <a:t> Optimization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Large </a:t>
            </a:r>
            <a:r>
              <a:rPr lang="en-US" altLang="zh-TW" dirty="0">
                <a:solidFill>
                  <a:srgbClr val="FF0000"/>
                </a:solidFill>
              </a:rPr>
              <a:t>D</a:t>
            </a:r>
            <a:r>
              <a:rPr lang="en-US" altLang="zh-TW" dirty="0" smtClean="0">
                <a:solidFill>
                  <a:srgbClr val="FF0000"/>
                </a:solidFill>
              </a:rPr>
              <a:t>isplacement </a:t>
            </a:r>
            <a:r>
              <a:rPr lang="en-US" altLang="zh-TW" dirty="0"/>
              <a:t>O</a:t>
            </a:r>
            <a:r>
              <a:rPr lang="en-US" altLang="zh-TW" dirty="0" smtClean="0"/>
              <a:t>ptical </a:t>
            </a:r>
            <a:r>
              <a:rPr lang="en-US" altLang="zh-TW" dirty="0"/>
              <a:t>F</a:t>
            </a:r>
            <a:r>
              <a:rPr lang="en-US" altLang="zh-TW" dirty="0" smtClean="0"/>
              <a:t>low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Large Displacement </a:t>
            </a:r>
            <a:r>
              <a:rPr lang="en-US" altLang="zh-TW" dirty="0" smtClean="0"/>
              <a:t>Optical Flow Computation without Warping</a:t>
            </a:r>
          </a:p>
          <a:p>
            <a:r>
              <a:rPr lang="en-US" altLang="zh-TW" dirty="0" smtClean="0"/>
              <a:t>Motion Detail Preserving Optical Flow Estimation (</a:t>
            </a:r>
            <a:r>
              <a:rPr lang="en-US" altLang="zh-TW" dirty="0" smtClean="0">
                <a:solidFill>
                  <a:srgbClr val="FF0000"/>
                </a:solidFill>
              </a:rPr>
              <a:t>Large/small Displacement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8100392" y="260648"/>
            <a:ext cx="72008" cy="65973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8028384" y="908720"/>
            <a:ext cx="3600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8388424" y="7554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1989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8388424" y="24928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1996</a:t>
            </a:r>
            <a:endParaRPr lang="zh-TW" altLang="en-US" dirty="0"/>
          </a:p>
        </p:txBody>
      </p:sp>
      <p:cxnSp>
        <p:nvCxnSpPr>
          <p:cNvPr id="12" name="直線接點 11"/>
          <p:cNvCxnSpPr/>
          <p:nvPr/>
        </p:nvCxnSpPr>
        <p:spPr>
          <a:xfrm>
            <a:off x="8028384" y="2708920"/>
            <a:ext cx="3600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8028384" y="4653136"/>
            <a:ext cx="3600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8388424" y="45091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2006</a:t>
            </a:r>
            <a:endParaRPr lang="zh-TW" altLang="en-US" dirty="0"/>
          </a:p>
        </p:txBody>
      </p:sp>
      <p:cxnSp>
        <p:nvCxnSpPr>
          <p:cNvPr id="15" name="直線接點 14"/>
          <p:cNvCxnSpPr/>
          <p:nvPr/>
        </p:nvCxnSpPr>
        <p:spPr>
          <a:xfrm>
            <a:off x="8028384" y="3501008"/>
            <a:ext cx="3600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8388424" y="33477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1999</a:t>
            </a:r>
            <a:endParaRPr lang="zh-TW" altLang="en-US" dirty="0"/>
          </a:p>
        </p:txBody>
      </p:sp>
      <p:cxnSp>
        <p:nvCxnSpPr>
          <p:cNvPr id="17" name="直線接點 16"/>
          <p:cNvCxnSpPr/>
          <p:nvPr/>
        </p:nvCxnSpPr>
        <p:spPr>
          <a:xfrm>
            <a:off x="8028384" y="4941168"/>
            <a:ext cx="3600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8028384" y="5229200"/>
            <a:ext cx="3600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8028384" y="5517232"/>
            <a:ext cx="3600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8388424" y="47971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2007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8388424" y="50851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2008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8388424" y="53732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2009</a:t>
            </a:r>
            <a:endParaRPr lang="zh-TW" altLang="en-US" dirty="0"/>
          </a:p>
        </p:txBody>
      </p:sp>
      <p:cxnSp>
        <p:nvCxnSpPr>
          <p:cNvPr id="23" name="直線接點 22"/>
          <p:cNvCxnSpPr/>
          <p:nvPr/>
        </p:nvCxnSpPr>
        <p:spPr>
          <a:xfrm>
            <a:off x="8028384" y="5805264"/>
            <a:ext cx="3600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8388424" y="56612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2010</a:t>
            </a:r>
            <a:endParaRPr lang="zh-TW" altLang="en-US" dirty="0"/>
          </a:p>
        </p:txBody>
      </p:sp>
      <p:cxnSp>
        <p:nvCxnSpPr>
          <p:cNvPr id="27" name="直線接點 26"/>
          <p:cNvCxnSpPr/>
          <p:nvPr/>
        </p:nvCxnSpPr>
        <p:spPr>
          <a:xfrm flipH="1">
            <a:off x="3491880" y="908720"/>
            <a:ext cx="4752528" cy="8640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 flipH="1" flipV="1">
            <a:off x="7668344" y="2060848"/>
            <a:ext cx="432048" cy="6480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H="1" flipV="1">
            <a:off x="7289540" y="2492896"/>
            <a:ext cx="882860" cy="10081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H="1" flipV="1">
            <a:off x="6948264" y="2780928"/>
            <a:ext cx="1152128" cy="187220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 flipV="1">
            <a:off x="6948264" y="3212976"/>
            <a:ext cx="1152128" cy="172819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H="1" flipV="1">
            <a:off x="6804248" y="3501008"/>
            <a:ext cx="1296144" cy="172819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 flipH="1" flipV="1">
            <a:off x="6804248" y="3789040"/>
            <a:ext cx="576064" cy="4320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 flipH="1" flipV="1">
            <a:off x="6516216" y="4113076"/>
            <a:ext cx="864096" cy="1080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 flipH="1" flipV="1">
            <a:off x="4932040" y="4653136"/>
            <a:ext cx="3240360" cy="8640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 flipH="1">
            <a:off x="4067944" y="4869160"/>
            <a:ext cx="1584176" cy="2160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 flipH="1">
            <a:off x="4788024" y="4878452"/>
            <a:ext cx="864096" cy="4320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 flipH="1" flipV="1">
            <a:off x="6156176" y="5373216"/>
            <a:ext cx="1944216" cy="4320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 flipH="1">
            <a:off x="6436744" y="5604068"/>
            <a:ext cx="72008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/>
      <p:bldP spid="20" grpId="0"/>
      <p:bldP spid="21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Introduction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Problem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Application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Challenge</a:t>
            </a:r>
          </a:p>
          <a:p>
            <a:r>
              <a:rPr lang="en-US" altLang="zh-TW" dirty="0" smtClean="0"/>
              <a:t>Motivation</a:t>
            </a:r>
          </a:p>
          <a:p>
            <a:pPr lvl="1"/>
            <a:r>
              <a:rPr lang="en-US" altLang="zh-TW" dirty="0"/>
              <a:t>Traditional method</a:t>
            </a:r>
          </a:p>
          <a:p>
            <a:pPr lvl="1"/>
            <a:r>
              <a:rPr lang="en-US" altLang="zh-TW" dirty="0"/>
              <a:t>Encounter </a:t>
            </a:r>
            <a:r>
              <a:rPr lang="en-US" altLang="zh-TW" dirty="0" smtClean="0"/>
              <a:t>problem</a:t>
            </a:r>
          </a:p>
          <a:p>
            <a:r>
              <a:rPr lang="en-US" altLang="zh-TW" dirty="0" smtClean="0">
                <a:solidFill>
                  <a:schemeClr val="bg1"/>
                </a:solidFill>
              </a:rPr>
              <a:t>Method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Descriptor match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Combine descriptor match and continuous </a:t>
            </a:r>
            <a:r>
              <a:rPr lang="en-US" altLang="zh-TW" dirty="0">
                <a:solidFill>
                  <a:schemeClr val="bg1"/>
                </a:solidFill>
              </a:rPr>
              <a:t>method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Optimization</a:t>
            </a:r>
          </a:p>
          <a:p>
            <a:r>
              <a:rPr lang="en-US" altLang="zh-TW" dirty="0" smtClean="0">
                <a:solidFill>
                  <a:schemeClr val="bg1"/>
                </a:solidFill>
              </a:rPr>
              <a:t>Experiments</a:t>
            </a:r>
          </a:p>
          <a:p>
            <a:r>
              <a:rPr lang="en-US" altLang="zh-TW" dirty="0" smtClean="0">
                <a:solidFill>
                  <a:schemeClr val="bg1"/>
                </a:solidFill>
              </a:rPr>
              <a:t>Conclusion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Advantage/disadvantage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55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Traditional optical flow </a:t>
            </a:r>
            <a:br>
              <a:rPr lang="en-US" altLang="zh-TW" dirty="0" smtClean="0"/>
            </a:br>
            <a:r>
              <a:rPr lang="en-US" altLang="zh-TW" dirty="0" smtClean="0"/>
              <a:t>objective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052936"/>
          </a:xfrm>
        </p:spPr>
        <p:txBody>
          <a:bodyPr/>
          <a:lstStyle/>
          <a:p>
            <a:r>
              <a:rPr lang="en-US" altLang="zh-TW" dirty="0" smtClean="0"/>
              <a:t>Define</a:t>
            </a:r>
          </a:p>
          <a:p>
            <a:pPr lvl="1"/>
            <a:r>
              <a:rPr lang="en-US" altLang="zh-TW" b="1" dirty="0" smtClean="0"/>
              <a:t>W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x,y,t</a:t>
            </a:r>
            <a:r>
              <a:rPr lang="en-US" altLang="zh-TW" dirty="0" smtClean="0"/>
              <a:t>)=( </a:t>
            </a:r>
            <a:r>
              <a:rPr lang="en-US" altLang="zh-TW" b="1" dirty="0" smtClean="0"/>
              <a:t>u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x,y,t</a:t>
            </a:r>
            <a:r>
              <a:rPr lang="en-US" altLang="zh-TW" dirty="0" smtClean="0"/>
              <a:t>) </a:t>
            </a:r>
            <a:r>
              <a:rPr lang="en-US" altLang="zh-TW" dirty="0"/>
              <a:t>, </a:t>
            </a:r>
            <a:r>
              <a:rPr lang="en-US" altLang="zh-TW" b="1" dirty="0" smtClean="0"/>
              <a:t>v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x,y,t</a:t>
            </a:r>
            <a:r>
              <a:rPr lang="en-US" altLang="zh-TW" dirty="0" smtClean="0"/>
              <a:t>) ,</a:t>
            </a:r>
            <a:r>
              <a:rPr lang="en-US" altLang="zh-TW" b="1" dirty="0" smtClean="0"/>
              <a:t>1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X(</a:t>
            </a:r>
            <a:r>
              <a:rPr lang="en-US" altLang="zh-TW" dirty="0" err="1" smtClean="0"/>
              <a:t>x,y,t</a:t>
            </a:r>
            <a:r>
              <a:rPr lang="en-US" altLang="zh-TW" dirty="0" smtClean="0"/>
              <a:t>)=( </a:t>
            </a:r>
            <a:r>
              <a:rPr lang="en-US" altLang="zh-TW" dirty="0" err="1" smtClean="0"/>
              <a:t>x,y,t</a:t>
            </a:r>
            <a:r>
              <a:rPr lang="en-US" altLang="zh-TW" dirty="0" smtClean="0"/>
              <a:t> )</a:t>
            </a:r>
          </a:p>
          <a:p>
            <a:r>
              <a:rPr lang="en-US" altLang="zh-TW" dirty="0" smtClean="0"/>
              <a:t>E(</a:t>
            </a:r>
            <a:r>
              <a:rPr lang="en-US" altLang="zh-TW" b="1" dirty="0" smtClean="0"/>
              <a:t>W</a:t>
            </a:r>
            <a:r>
              <a:rPr lang="en-US" altLang="zh-TW" dirty="0" smtClean="0"/>
              <a:t>)=E</a:t>
            </a:r>
            <a:r>
              <a:rPr lang="en-US" altLang="zh-TW" baseline="-25000" dirty="0" smtClean="0"/>
              <a:t>D</a:t>
            </a:r>
            <a:r>
              <a:rPr lang="en-US" altLang="zh-TW" dirty="0" smtClean="0"/>
              <a:t>(</a:t>
            </a:r>
            <a:r>
              <a:rPr lang="en-US" altLang="zh-TW" b="1" dirty="0"/>
              <a:t>W</a:t>
            </a:r>
            <a:r>
              <a:rPr lang="en-US" altLang="zh-TW" dirty="0" smtClean="0"/>
              <a:t>)+</a:t>
            </a:r>
            <a:r>
              <a:rPr lang="el-GR" altLang="zh-TW" dirty="0"/>
              <a:t>α</a:t>
            </a:r>
            <a:r>
              <a:rPr lang="en-US" altLang="zh-TW" dirty="0" smtClean="0"/>
              <a:t>E</a:t>
            </a:r>
            <a:r>
              <a:rPr lang="en-US" altLang="zh-TW" baseline="-25000" dirty="0" smtClean="0"/>
              <a:t>S</a:t>
            </a:r>
            <a:r>
              <a:rPr lang="en-US" altLang="zh-TW" dirty="0" smtClean="0"/>
              <a:t>(</a:t>
            </a:r>
            <a:r>
              <a:rPr lang="en-US" altLang="zh-TW" b="1" dirty="0" smtClean="0"/>
              <a:t>W</a:t>
            </a:r>
            <a:r>
              <a:rPr lang="en-US" altLang="zh-TW" dirty="0" smtClean="0"/>
              <a:t>)</a:t>
            </a:r>
          </a:p>
        </p:txBody>
      </p:sp>
      <p:sp>
        <p:nvSpPr>
          <p:cNvPr id="5" name="矩形 4"/>
          <p:cNvSpPr/>
          <p:nvPr/>
        </p:nvSpPr>
        <p:spPr>
          <a:xfrm>
            <a:off x="6740096" y="2204864"/>
            <a:ext cx="136815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>
            <a:stCxn id="5" idx="1"/>
            <a:endCxn id="5" idx="3"/>
          </p:cNvCxnSpPr>
          <p:nvPr/>
        </p:nvCxnSpPr>
        <p:spPr>
          <a:xfrm>
            <a:off x="6740096" y="28169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>
            <a:stCxn id="5" idx="0"/>
            <a:endCxn id="5" idx="2"/>
          </p:cNvCxnSpPr>
          <p:nvPr/>
        </p:nvCxnSpPr>
        <p:spPr>
          <a:xfrm>
            <a:off x="7424172" y="220486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7820216" y="2132856"/>
            <a:ext cx="72008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7054432" y="2060848"/>
            <a:ext cx="36004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7028752" y="2960534"/>
            <a:ext cx="503432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7820216" y="2708920"/>
            <a:ext cx="576064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7280468" y="3464786"/>
            <a:ext cx="29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x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812104" y="31367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pixel</a:t>
            </a:r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7837064" y="3136736"/>
            <a:ext cx="559216" cy="147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7820216" y="2708920"/>
            <a:ext cx="16848" cy="4512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7820216" y="2041679"/>
            <a:ext cx="16848" cy="4512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7820382" y="2492897"/>
            <a:ext cx="719914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7038292" y="2492899"/>
            <a:ext cx="37618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7028752" y="2044904"/>
            <a:ext cx="0" cy="4479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7028752" y="2924944"/>
            <a:ext cx="9540" cy="2516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7028752" y="3176558"/>
            <a:ext cx="5034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6320352" y="2632266"/>
            <a:ext cx="29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y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7680696" y="3464786"/>
            <a:ext cx="29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429348" y="2934528"/>
            <a:ext cx="29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8116672" y="3095454"/>
            <a:ext cx="80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u(2,1)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7547364" y="2555612"/>
            <a:ext cx="80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v(2,1)</a:t>
            </a: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34118"/>
            <a:ext cx="3744416" cy="138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直線單箭頭接點 28"/>
          <p:cNvCxnSpPr/>
          <p:nvPr/>
        </p:nvCxnSpPr>
        <p:spPr>
          <a:xfrm flipH="1" flipV="1">
            <a:off x="971600" y="4462327"/>
            <a:ext cx="576064" cy="257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1381964" y="4803023"/>
            <a:ext cx="79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I(</a:t>
            </a:r>
            <a:r>
              <a:rPr lang="en-US" altLang="zh-TW" dirty="0" err="1" smtClean="0"/>
              <a:t>x,y,t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39552" y="401954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I(</a:t>
            </a:r>
            <a:r>
              <a:rPr lang="en-US" altLang="zh-TW" dirty="0" err="1" smtClean="0"/>
              <a:t>x+u,y+v,t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2411760" y="406705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I(x+u,y+v,t+1)</a:t>
            </a:r>
            <a:endParaRPr lang="zh-TW" altLang="en-US" dirty="0"/>
          </a:p>
        </p:txBody>
      </p:sp>
      <p:cxnSp>
        <p:nvCxnSpPr>
          <p:cNvPr id="36" name="直線單箭頭接點 35"/>
          <p:cNvCxnSpPr/>
          <p:nvPr/>
        </p:nvCxnSpPr>
        <p:spPr>
          <a:xfrm flipH="1" flipV="1">
            <a:off x="2771800" y="4462327"/>
            <a:ext cx="576064" cy="282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10" y="4007567"/>
            <a:ext cx="4283244" cy="121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0" y="5278248"/>
                <a:ext cx="8920496" cy="1617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TW" altLang="en-US" i="1"/>
                                <m:t>x</m:t>
                              </m:r>
                            </m:e>
                            <m:sub>
                              <m:r>
                                <a:rPr lang="zh-TW" altLang="en-US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zh-TW" altLang="en-US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TW" altLang="en-US" i="1"/>
                                <m:t>y</m:t>
                              </m:r>
                            </m:e>
                            <m:sub>
                              <m:r>
                                <a:rPr lang="zh-TW" altLang="en-US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zh-TW" altLang="en-US" i="1"/>
                                        <m:t>I</m:t>
                                      </m:r>
                                      <m:r>
                                        <a:rPr lang="zh-TW" altLang="en-US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zh-TW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zh-TW" altLang="en-US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zh-TW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+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u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(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zh-TW" altLang="en-US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zh-TW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y</m:t>
                                          </m:r>
                                        </m:e>
                                        <m:sub>
                                          <m:r>
                                            <a:rPr lang="zh-TW" altLang="en-US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zh-TW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t</m:t>
                                          </m:r>
                                        </m:e>
                                        <m:sub>
                                          <m:r>
                                            <a:rPr lang="zh-TW" altLang="en-US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zh-TW" altLang="en-US" i="1"/>
                                        <m:t>)</m:t>
                                      </m:r>
                                      <m:r>
                                        <a:rPr lang="zh-TW" altLang="en-US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TW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y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+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v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(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zh-TW" altLang="en-US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zh-TW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y</m:t>
                                          </m:r>
                                        </m:e>
                                        <m:sub>
                                          <m:r>
                                            <a:rPr lang="zh-TW" altLang="en-US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zh-TW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t</m:t>
                                          </m:r>
                                        </m:e>
                                        <m:sub>
                                          <m:r>
                                            <a:rPr lang="zh-TW" altLang="en-US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zh-TW" altLang="en-US" i="1"/>
                                        <m:t>)</m:t>
                                      </m:r>
                                      <m:r>
                                        <a:rPr lang="zh-TW" altLang="en-US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TW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t</m:t>
                                          </m:r>
                                        </m:e>
                                        <m:sub>
                                          <m:r>
                                            <a:rPr lang="zh-TW" altLang="en-US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zh-TW" altLang="en-US" i="1"/>
                                        <m:t>+1</m:t>
                                      </m:r>
                                      <m:r>
                                        <a:rPr lang="zh-TW" altLang="en-US">
                                          <a:latin typeface="Cambria Math"/>
                                        </a:rPr>
                                        <m:t>)−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zh-TW" altLang="en-US" i="1"/>
                                        <m:t>I</m:t>
                                      </m:r>
                                      <m:r>
                                        <a:rPr lang="zh-TW" altLang="en-US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zh-TW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zh-TW" altLang="en-US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zh-TW" altLang="en-US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TW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y</m:t>
                                          </m:r>
                                        </m:e>
                                        <m:sub>
                                          <m:r>
                                            <a:rPr lang="zh-TW" altLang="en-US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zh-TW" altLang="en-US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TW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zh-TW" altLang="en-US" i="1"/>
                                            <m:t>t</m:t>
                                          </m:r>
                                        </m:e>
                                        <m:sub>
                                          <m:r>
                                            <a:rPr lang="zh-TW" altLang="en-US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zh-TW" alt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</m:e>
                      </m:nary>
                      <m:r>
                        <m:rPr>
                          <m:nor/>
                        </m:rPr>
                        <a:rPr lang="el-GR" altLang="zh-TW" dirty="0"/>
                        <m:t>α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TW" altLang="en-US" i="1"/>
                                <m:t>x</m:t>
                              </m:r>
                            </m:e>
                            <m:sub>
                              <m:r>
                                <a:rPr lang="zh-TW" altLang="en-US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zh-TW" altLang="en-US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TW" altLang="en-US" i="1"/>
                                <m:t>y</m:t>
                              </m:r>
                            </m:e>
                            <m:sub>
                              <m:r>
                                <a:rPr lang="zh-TW" altLang="en-US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zh-TW" altLang="en-US" i="1"/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zh-TW" altLang="en-US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zh-TW" altLang="en-US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zh-TW" altLang="en-US" i="1"/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zh-TW" altLang="en-US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zh-TW" altLang="en-US" i="1"/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zh-TW" altLang="en-US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zh-TW" altLang="en-US" i="1"/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zh-TW" altLang="en-US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zh-TW" altLang="en-US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zh-TW" altLang="en-US" i="1"/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zh-TW" altLang="en-US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zh-TW" altLang="en-US" i="1"/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zh-TW" altLang="en-US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78248"/>
                <a:ext cx="8920496" cy="161749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橢圓 40"/>
          <p:cNvSpPr/>
          <p:nvPr/>
        </p:nvSpPr>
        <p:spPr>
          <a:xfrm>
            <a:off x="5364088" y="4758932"/>
            <a:ext cx="576064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7428412" y="4735661"/>
            <a:ext cx="576064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775468" y="5287061"/>
            <a:ext cx="3368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figure comes from “Motion </a:t>
            </a:r>
            <a:r>
              <a:rPr lang="en-US" sz="1600" dirty="0"/>
              <a:t>coherent tracking </a:t>
            </a:r>
            <a:r>
              <a:rPr lang="en-US" sz="1600" dirty="0" smtClean="0"/>
              <a:t>with multi-label </a:t>
            </a:r>
            <a:r>
              <a:rPr lang="en-US" sz="1600" dirty="0"/>
              <a:t>MRF </a:t>
            </a:r>
            <a:r>
              <a:rPr lang="en-US" sz="1600" dirty="0" smtClean="0"/>
              <a:t>optimization”, BMVC 2010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term linearization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1108719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dirty="0" smtClean="0"/>
              <a:t>In order to make objective function become convex, we can linearize the data term.</a:t>
            </a:r>
          </a:p>
          <a:p>
            <a:r>
              <a:rPr lang="en-US" altLang="zh-TW" dirty="0" smtClean="0"/>
              <a:t>However, this approximation only hold when u and v are small.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900425"/>
              </p:ext>
            </p:extLst>
          </p:nvPr>
        </p:nvGraphicFramePr>
        <p:xfrm>
          <a:off x="1115616" y="2564904"/>
          <a:ext cx="5844211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3" imgW="4394200" imgH="3352800" progId="">
                  <p:embed/>
                </p:oleObj>
              </mc:Choice>
              <mc:Fallback>
                <p:oleObj name="Equation" r:id="rId3" imgW="4394200" imgH="335280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564904"/>
                        <a:ext cx="5844211" cy="33123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內容版面配置區 4"/>
          <p:cNvSpPr txBox="1">
            <a:spLocks/>
          </p:cNvSpPr>
          <p:nvPr/>
        </p:nvSpPr>
        <p:spPr>
          <a:xfrm>
            <a:off x="539552" y="5877272"/>
            <a:ext cx="7467600" cy="1108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H</a:t>
            </a:r>
            <a:r>
              <a:rPr lang="en-US" altLang="zh-TW" dirty="0" smtClean="0"/>
              <a:t>ow about when u and v are large?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724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oarse-to fine strategy</a:t>
            </a:r>
            <a:endParaRPr lang="en-US" dirty="0"/>
          </a:p>
        </p:txBody>
      </p:sp>
      <p:grpSp>
        <p:nvGrpSpPr>
          <p:cNvPr id="3" name="Group 27"/>
          <p:cNvGrpSpPr/>
          <p:nvPr/>
        </p:nvGrpSpPr>
        <p:grpSpPr>
          <a:xfrm>
            <a:off x="5638800" y="76200"/>
            <a:ext cx="3694545" cy="2895600"/>
            <a:chOff x="304800" y="2438400"/>
            <a:chExt cx="3694545" cy="2895600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819150" y="3371850"/>
              <a:ext cx="1790700" cy="76200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-38100" y="3238500"/>
              <a:ext cx="2362200" cy="1066800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5521" name="Picture 1" descr="R:\qyan\to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3505200"/>
              <a:ext cx="3694545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" descr="R:\qyan\to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44707" y="2962275"/>
              <a:ext cx="2112818" cy="10458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" descr="R:\qyan\toy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71599" y="2667000"/>
              <a:ext cx="1103746" cy="546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" descr="R:\qyan\toy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18095" y="2438400"/>
              <a:ext cx="461818" cy="228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7" name="Straight Connector 26"/>
            <p:cNvCxnSpPr/>
            <p:nvPr/>
          </p:nvCxnSpPr>
          <p:spPr>
            <a:xfrm rot="16200000" flipH="1">
              <a:off x="1085272" y="3447472"/>
              <a:ext cx="2362200" cy="648855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57400" y="2514600"/>
              <a:ext cx="1676400" cy="1371600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Parallelogram 28"/>
          <p:cNvSpPr/>
          <p:nvPr/>
        </p:nvSpPr>
        <p:spPr>
          <a:xfrm>
            <a:off x="6761595" y="381000"/>
            <a:ext cx="971550" cy="342900"/>
          </a:xfrm>
          <a:prstGeom prst="parallelogram">
            <a:avLst>
              <a:gd name="adj" fmla="val 10625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30"/>
          <p:cNvSpPr/>
          <p:nvPr/>
        </p:nvSpPr>
        <p:spPr>
          <a:xfrm>
            <a:off x="7009245" y="91440"/>
            <a:ext cx="419100" cy="152401"/>
          </a:xfrm>
          <a:prstGeom prst="parallelogram">
            <a:avLst>
              <a:gd name="adj" fmla="val 10625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>
            <a:off x="5943600" y="1524000"/>
            <a:ext cx="3124200" cy="1066800"/>
          </a:xfrm>
          <a:prstGeom prst="parallelogram">
            <a:avLst>
              <a:gd name="adj" fmla="val 101786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2743200"/>
            <a:ext cx="25746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Oval 21"/>
          <p:cNvSpPr/>
          <p:nvPr/>
        </p:nvSpPr>
        <p:spPr>
          <a:xfrm>
            <a:off x="1343025" y="3695700"/>
            <a:ext cx="2286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2743200"/>
            <a:ext cx="258618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Oval 22"/>
          <p:cNvSpPr/>
          <p:nvPr/>
        </p:nvSpPr>
        <p:spPr>
          <a:xfrm>
            <a:off x="4191000" y="3676650"/>
            <a:ext cx="2286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2743200"/>
            <a:ext cx="258618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Oval 23"/>
          <p:cNvSpPr/>
          <p:nvPr/>
        </p:nvSpPr>
        <p:spPr>
          <a:xfrm>
            <a:off x="7010400" y="3657600"/>
            <a:ext cx="2286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20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743200"/>
            <a:ext cx="258618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743200"/>
            <a:ext cx="258618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743200"/>
            <a:ext cx="25746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Oval 20"/>
          <p:cNvSpPr/>
          <p:nvPr/>
        </p:nvSpPr>
        <p:spPr>
          <a:xfrm>
            <a:off x="7071360" y="3718560"/>
            <a:ext cx="91440" cy="914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2743200"/>
            <a:ext cx="25746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6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2743200"/>
            <a:ext cx="25746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Oval 27"/>
          <p:cNvSpPr/>
          <p:nvPr/>
        </p:nvSpPr>
        <p:spPr>
          <a:xfrm>
            <a:off x="4305300" y="3752850"/>
            <a:ext cx="91440" cy="914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8639" y="2743200"/>
            <a:ext cx="25746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Oval 31"/>
          <p:cNvSpPr/>
          <p:nvPr/>
        </p:nvSpPr>
        <p:spPr>
          <a:xfrm>
            <a:off x="1413510" y="3804285"/>
            <a:ext cx="91440" cy="914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105650" y="3581400"/>
            <a:ext cx="304800" cy="176871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4191000" y="3724276"/>
            <a:ext cx="152400" cy="72097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1295400" y="3762375"/>
            <a:ext cx="152400" cy="72097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Multi-scale problem  </a:t>
            </a:r>
            <a:endParaRPr lang="en-US" dirty="0"/>
          </a:p>
        </p:txBody>
      </p:sp>
      <p:grpSp>
        <p:nvGrpSpPr>
          <p:cNvPr id="2" name="Group 34"/>
          <p:cNvGrpSpPr/>
          <p:nvPr/>
        </p:nvGrpSpPr>
        <p:grpSpPr>
          <a:xfrm>
            <a:off x="535443" y="5105400"/>
            <a:ext cx="7768314" cy="461665"/>
            <a:chOff x="535443" y="5105400"/>
            <a:chExt cx="7768314" cy="461665"/>
          </a:xfrm>
        </p:grpSpPr>
        <p:sp>
          <p:nvSpPr>
            <p:cNvPr id="18" name="Rectangle 17"/>
            <p:cNvSpPr/>
            <p:nvPr/>
          </p:nvSpPr>
          <p:spPr>
            <a:xfrm>
              <a:off x="6400800" y="5105400"/>
              <a:ext cx="19029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Ground truth</a:t>
              </a:r>
              <a:endParaRPr lang="en-US" sz="2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54843" y="5105400"/>
              <a:ext cx="19029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Ground truth</a:t>
              </a:r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5443" y="5105400"/>
              <a:ext cx="19029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Ground truth</a:t>
              </a:r>
              <a:endParaRPr lang="en-US" sz="2400" dirty="0"/>
            </a:p>
          </p:txBody>
        </p:sp>
      </p:grpSp>
      <p:sp>
        <p:nvSpPr>
          <p:cNvPr id="24" name="Oval 23"/>
          <p:cNvSpPr/>
          <p:nvPr/>
        </p:nvSpPr>
        <p:spPr>
          <a:xfrm>
            <a:off x="1343025" y="3695700"/>
            <a:ext cx="2286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91000" y="3676650"/>
            <a:ext cx="2286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010400" y="3657600"/>
            <a:ext cx="2286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6 L 2.77556E-17 0.27963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3.33333E-6 0.28518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3.7037E-6 L -0.00104 0.2872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4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32" grpId="0" animBg="1"/>
      <p:bldP spid="24" grpId="0" animBg="1"/>
      <p:bldP spid="25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762000" y="2743200"/>
            <a:ext cx="8224981" cy="3072471"/>
            <a:chOff x="762000" y="2743200"/>
            <a:chExt cx="8224981" cy="3072471"/>
          </a:xfrm>
        </p:grpSpPr>
        <p:grpSp>
          <p:nvGrpSpPr>
            <p:cNvPr id="3" name="Group 21"/>
            <p:cNvGrpSpPr/>
            <p:nvPr/>
          </p:nvGrpSpPr>
          <p:grpSpPr>
            <a:xfrm>
              <a:off x="762000" y="2743200"/>
              <a:ext cx="8224981" cy="2286000"/>
              <a:chOff x="762000" y="2743200"/>
              <a:chExt cx="8224981" cy="2286000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00800" y="2743200"/>
                <a:ext cx="2586181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81400" y="2743200"/>
                <a:ext cx="2586181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Oval 20"/>
              <p:cNvSpPr/>
              <p:nvPr/>
            </p:nvSpPr>
            <p:spPr>
              <a:xfrm>
                <a:off x="7071360" y="3718560"/>
                <a:ext cx="91440" cy="914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62000" y="2743200"/>
                <a:ext cx="2574636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8" name="Oval 27"/>
              <p:cNvSpPr/>
              <p:nvPr/>
            </p:nvSpPr>
            <p:spPr>
              <a:xfrm>
                <a:off x="4305300" y="3752850"/>
                <a:ext cx="91440" cy="914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413510" y="3804285"/>
                <a:ext cx="91440" cy="914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V="1">
              <a:off x="7100250" y="5638800"/>
              <a:ext cx="304800" cy="176871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1295400" y="5676903"/>
              <a:ext cx="152400" cy="72097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>
              <a:off x="4191001" y="5676903"/>
              <a:ext cx="152400" cy="72097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Multi-scale problem  </a:t>
            </a:r>
            <a:endParaRPr lang="en-US" dirty="0"/>
          </a:p>
        </p:txBody>
      </p:sp>
      <p:grpSp>
        <p:nvGrpSpPr>
          <p:cNvPr id="4" name="Group 26"/>
          <p:cNvGrpSpPr/>
          <p:nvPr/>
        </p:nvGrpSpPr>
        <p:grpSpPr>
          <a:xfrm>
            <a:off x="990600" y="5486400"/>
            <a:ext cx="6629400" cy="457200"/>
            <a:chOff x="990600" y="5486400"/>
            <a:chExt cx="6629400" cy="457200"/>
          </a:xfrm>
        </p:grpSpPr>
        <p:sp>
          <p:nvSpPr>
            <p:cNvPr id="19" name="Rectangle 18"/>
            <p:cNvSpPr/>
            <p:nvPr/>
          </p:nvSpPr>
          <p:spPr>
            <a:xfrm>
              <a:off x="990600" y="5486400"/>
              <a:ext cx="762000" cy="4572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86200" y="5486400"/>
              <a:ext cx="762000" cy="4572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58000" y="5486400"/>
              <a:ext cx="762000" cy="4572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535443" y="5105400"/>
            <a:ext cx="7768314" cy="461665"/>
            <a:chOff x="535443" y="5105400"/>
            <a:chExt cx="7768314" cy="461665"/>
          </a:xfrm>
        </p:grpSpPr>
        <p:sp>
          <p:nvSpPr>
            <p:cNvPr id="29" name="Rectangle 28"/>
            <p:cNvSpPr/>
            <p:nvPr/>
          </p:nvSpPr>
          <p:spPr>
            <a:xfrm>
              <a:off x="6400800" y="5105400"/>
              <a:ext cx="19029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Ground truth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54843" y="5105400"/>
              <a:ext cx="19029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Ground truth</a:t>
              </a:r>
              <a:endParaRPr lang="en-US" sz="24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35443" y="5105400"/>
              <a:ext cx="19029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Ground truth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292123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00035 -0.3745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-0.366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-0.378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/>
          <p:cNvGrpSpPr/>
          <p:nvPr/>
        </p:nvGrpSpPr>
        <p:grpSpPr>
          <a:xfrm>
            <a:off x="762000" y="166025"/>
            <a:ext cx="8224981" cy="3110575"/>
            <a:chOff x="762000" y="2743200"/>
            <a:chExt cx="8224981" cy="3110575"/>
          </a:xfrm>
        </p:grpSpPr>
        <p:grpSp>
          <p:nvGrpSpPr>
            <p:cNvPr id="3" name="Group 21"/>
            <p:cNvGrpSpPr/>
            <p:nvPr/>
          </p:nvGrpSpPr>
          <p:grpSpPr>
            <a:xfrm>
              <a:off x="762000" y="2743200"/>
              <a:ext cx="8224981" cy="2805775"/>
              <a:chOff x="762000" y="2743200"/>
              <a:chExt cx="8224981" cy="2805775"/>
            </a:xfrm>
          </p:grpSpPr>
          <p:pic>
            <p:nvPicPr>
              <p:cNvPr id="82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00800" y="2743200"/>
                <a:ext cx="2586181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3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81400" y="2743200"/>
                <a:ext cx="2586181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4" name="Oval 83"/>
              <p:cNvSpPr/>
              <p:nvPr/>
            </p:nvSpPr>
            <p:spPr>
              <a:xfrm>
                <a:off x="7071360" y="3718560"/>
                <a:ext cx="91440" cy="914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5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62000" y="2743200"/>
                <a:ext cx="2574636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6" name="Oval 85"/>
              <p:cNvSpPr/>
              <p:nvPr/>
            </p:nvSpPr>
            <p:spPr>
              <a:xfrm>
                <a:off x="4305300" y="3752850"/>
                <a:ext cx="91440" cy="914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413510" y="3804285"/>
                <a:ext cx="91440" cy="914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352800" y="5087310"/>
                <a:ext cx="19029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Ground truth</a:t>
                </a:r>
                <a:endParaRPr lang="en-US" sz="2400" dirty="0"/>
              </a:p>
            </p:txBody>
          </p:sp>
        </p:grpSp>
        <p:cxnSp>
          <p:nvCxnSpPr>
            <p:cNvPr id="79" name="Straight Arrow Connector 78"/>
            <p:cNvCxnSpPr/>
            <p:nvPr/>
          </p:nvCxnSpPr>
          <p:spPr>
            <a:xfrm flipV="1">
              <a:off x="7100250" y="5676904"/>
              <a:ext cx="304800" cy="176871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10800000">
              <a:off x="1295400" y="5676903"/>
              <a:ext cx="152400" cy="72097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10800000">
              <a:off x="4191001" y="5676903"/>
              <a:ext cx="152400" cy="72097"/>
            </a:xfrm>
            <a:prstGeom prst="straightConnector1">
              <a:avLst/>
            </a:prstGeom>
            <a:solidFill>
              <a:srgbClr val="FFC000"/>
            </a:solidFill>
            <a:ln w="25400">
              <a:solidFill>
                <a:srgbClr val="FFFF0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189090"/>
            <a:ext cx="2586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Arrow Connector 35"/>
          <p:cNvCxnSpPr/>
          <p:nvPr/>
        </p:nvCxnSpPr>
        <p:spPr>
          <a:xfrm flipV="1">
            <a:off x="7162800" y="3772482"/>
            <a:ext cx="304800" cy="176871"/>
          </a:xfrm>
          <a:prstGeom prst="straightConnector1">
            <a:avLst/>
          </a:prstGeom>
          <a:solidFill>
            <a:srgbClr val="FFC000"/>
          </a:solidFill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128009" y="3796953"/>
            <a:ext cx="381000" cy="100672"/>
          </a:xfrm>
          <a:prstGeom prst="straightConnector1">
            <a:avLst/>
          </a:prstGeom>
          <a:solidFill>
            <a:srgbClr val="FFC000"/>
          </a:solidFill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270509" y="3796953"/>
            <a:ext cx="381000" cy="100672"/>
          </a:xfrm>
          <a:prstGeom prst="straightConnector1">
            <a:avLst/>
          </a:prstGeom>
          <a:solidFill>
            <a:srgbClr val="FFC000"/>
          </a:solidFill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Arrow 38"/>
          <p:cNvSpPr/>
          <p:nvPr/>
        </p:nvSpPr>
        <p:spPr>
          <a:xfrm rot="10800000">
            <a:off x="5715000" y="3751234"/>
            <a:ext cx="381000" cy="274319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0800000">
            <a:off x="2971799" y="3720753"/>
            <a:ext cx="381000" cy="274319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315735" y="3415953"/>
            <a:ext cx="503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…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428999" y="2501553"/>
            <a:ext cx="1826757" cy="16764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10075" y="3699793"/>
            <a:ext cx="91440" cy="91440"/>
          </a:xfrm>
          <a:prstGeom prst="ellipse">
            <a:avLst/>
          </a:prstGeom>
          <a:solidFill>
            <a:srgbClr val="FF9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203960" y="3718843"/>
            <a:ext cx="91440" cy="91440"/>
          </a:xfrm>
          <a:prstGeom prst="ellipse">
            <a:avLst/>
          </a:prstGeom>
          <a:solidFill>
            <a:srgbClr val="FF9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608568" y="3259088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Estimate</a:t>
            </a:r>
            <a:endParaRPr lang="en-US" sz="2400" dirty="0"/>
          </a:p>
        </p:txBody>
      </p:sp>
      <p:sp>
        <p:nvSpPr>
          <p:cNvPr id="47" name="Right Arrow 46"/>
          <p:cNvSpPr/>
          <p:nvPr/>
        </p:nvSpPr>
        <p:spPr>
          <a:xfrm rot="10800000">
            <a:off x="1828800" y="3720753"/>
            <a:ext cx="381000" cy="274319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138035" y="3751228"/>
            <a:ext cx="91440" cy="91440"/>
          </a:xfrm>
          <a:prstGeom prst="ellipse">
            <a:avLst/>
          </a:prstGeom>
          <a:solidFill>
            <a:srgbClr val="FF9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9"/>
          <p:cNvGrpSpPr/>
          <p:nvPr/>
        </p:nvGrpSpPr>
        <p:grpSpPr>
          <a:xfrm>
            <a:off x="990600" y="2882553"/>
            <a:ext cx="6629400" cy="457200"/>
            <a:chOff x="990600" y="5486400"/>
            <a:chExt cx="6629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990600" y="5486400"/>
              <a:ext cx="762000" cy="4572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86200" y="5486400"/>
              <a:ext cx="762000" cy="4572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858000" y="5486400"/>
              <a:ext cx="762000" cy="4572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1003809" y="3644553"/>
            <a:ext cx="762000" cy="457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899409" y="3644553"/>
            <a:ext cx="762000" cy="457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58000" y="3644553"/>
            <a:ext cx="762000" cy="457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629400" y="3263553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Estimate</a:t>
            </a:r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>
            <a:off x="712968" y="3263553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Estimate</a:t>
            </a:r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6402843" y="2425353"/>
            <a:ext cx="1902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Ground truth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535443" y="2420888"/>
            <a:ext cx="1902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Ground truth</a:t>
            </a:r>
            <a:endParaRPr lang="en-US" sz="24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94427" y="4189090"/>
            <a:ext cx="2586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 descr="D:\talk_opticalflow\materials\CVPR10_plots\tisser\tisser_c2f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4189090"/>
            <a:ext cx="2575434" cy="228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" name="文字方塊 48"/>
          <p:cNvSpPr txBox="1"/>
          <p:nvPr/>
        </p:nvSpPr>
        <p:spPr>
          <a:xfrm>
            <a:off x="1" y="6444044"/>
            <a:ext cx="898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This example comes from Motion Detail Preserving Optical Flow Estimation CVPR talk</a:t>
            </a:r>
            <a:endParaRPr lang="zh-TW" altLang="en-US" dirty="0"/>
          </a:p>
        </p:txBody>
      </p:sp>
      <p:pic>
        <p:nvPicPr>
          <p:cNvPr id="57" name="Picture 6" descr="D:\talk_opticalflow\materials\CVPR10_plots\color_key2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0392" y="3010482"/>
            <a:ext cx="762000" cy="76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00226 0.1886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07 -2.96296E-6 L -0.03733 0.1886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00226 0.1886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42" grpId="0" animBg="1"/>
      <p:bldP spid="44" grpId="0" animBg="1"/>
      <p:bldP spid="44" grpId="1" animBg="1"/>
      <p:bldP spid="45" grpId="0" animBg="1"/>
      <p:bldP spid="45" grpId="1" animBg="1"/>
      <p:bldP spid="46" grpId="0"/>
      <p:bldP spid="47" grpId="0" animBg="1"/>
      <p:bldP spid="43" grpId="0" animBg="1"/>
      <p:bldP spid="43" grpId="1" animBg="1"/>
      <p:bldP spid="50" grpId="0" animBg="1"/>
      <p:bldP spid="51" grpId="0" animBg="1"/>
      <p:bldP spid="52" grpId="0" animBg="1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Introduction</a:t>
            </a:r>
          </a:p>
          <a:p>
            <a:pPr lvl="1"/>
            <a:r>
              <a:rPr lang="en-US" altLang="zh-TW" dirty="0" smtClean="0"/>
              <a:t>Problem</a:t>
            </a:r>
          </a:p>
          <a:p>
            <a:pPr lvl="1"/>
            <a:r>
              <a:rPr lang="en-US" altLang="zh-TW" dirty="0" smtClean="0"/>
              <a:t>Application</a:t>
            </a:r>
          </a:p>
          <a:p>
            <a:pPr lvl="1"/>
            <a:r>
              <a:rPr lang="en-US" altLang="zh-TW" dirty="0" smtClean="0"/>
              <a:t>Challenge</a:t>
            </a:r>
          </a:p>
          <a:p>
            <a:r>
              <a:rPr lang="en-US" altLang="zh-TW" dirty="0" smtClean="0"/>
              <a:t>Motivation</a:t>
            </a:r>
          </a:p>
          <a:p>
            <a:pPr lvl="1"/>
            <a:r>
              <a:rPr lang="en-US" altLang="zh-TW" dirty="0" smtClean="0"/>
              <a:t>Traditional method</a:t>
            </a:r>
          </a:p>
          <a:p>
            <a:pPr lvl="1"/>
            <a:r>
              <a:rPr lang="en-US" altLang="zh-TW" dirty="0" smtClean="0"/>
              <a:t>Encounter problem</a:t>
            </a:r>
          </a:p>
          <a:p>
            <a:r>
              <a:rPr lang="en-US" altLang="zh-TW" dirty="0" smtClean="0"/>
              <a:t>Method</a:t>
            </a:r>
          </a:p>
          <a:p>
            <a:pPr lvl="1"/>
            <a:r>
              <a:rPr lang="en-US" altLang="zh-TW" dirty="0" smtClean="0"/>
              <a:t>Descriptor match</a:t>
            </a:r>
          </a:p>
          <a:p>
            <a:pPr lvl="1"/>
            <a:r>
              <a:rPr lang="en-US" altLang="zh-TW" dirty="0" smtClean="0"/>
              <a:t>Combine descriptor match and continuous </a:t>
            </a:r>
            <a:r>
              <a:rPr lang="en-US" altLang="zh-TW" dirty="0"/>
              <a:t>method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Optimization</a:t>
            </a:r>
          </a:p>
          <a:p>
            <a:r>
              <a:rPr lang="en-US" altLang="zh-TW" dirty="0" smtClean="0"/>
              <a:t>Experiments</a:t>
            </a:r>
          </a:p>
          <a:p>
            <a:r>
              <a:rPr lang="en-US" altLang="zh-TW" dirty="0" smtClean="0"/>
              <a:t>Conclusion</a:t>
            </a:r>
          </a:p>
          <a:p>
            <a:pPr lvl="1"/>
            <a:r>
              <a:rPr lang="en-US" altLang="zh-TW" dirty="0" smtClean="0"/>
              <a:t>Advantage/disadvantage</a:t>
            </a:r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360040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Unfortunately, objects moving fast are often small in this word, and when</a:t>
            </a:r>
          </a:p>
          <a:p>
            <a:pPr lvl="1"/>
            <a:r>
              <a:rPr lang="en-US" altLang="zh-TW" dirty="0" smtClean="0"/>
              <a:t>Local motion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&gt; </a:t>
            </a:r>
            <a:br>
              <a:rPr lang="en-US" altLang="zh-TW" dirty="0" smtClean="0"/>
            </a:br>
            <a:r>
              <a:rPr lang="en-US" altLang="zh-TW" dirty="0" smtClean="0"/>
              <a:t>own structure 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The moving part disappears due to the coarse-to-fine matching.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58351"/>
          <a:stretch>
            <a:fillRect/>
          </a:stretch>
        </p:blipFill>
        <p:spPr bwMode="auto">
          <a:xfrm>
            <a:off x="4072806" y="4869160"/>
            <a:ext cx="50711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3069773" cy="235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6297941" y="2852936"/>
            <a:ext cx="374527" cy="3745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 flipH="1">
            <a:off x="4139952" y="2852936"/>
            <a:ext cx="2157989" cy="2088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5292080" y="3227463"/>
            <a:ext cx="1380388" cy="17137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3995936" y="616530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Overlap input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436096" y="616530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coarse-to-fine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732240" y="62280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LDOF</a:t>
            </a:r>
            <a:endParaRPr lang="zh-TW" altLang="en-US" dirty="0"/>
          </a:p>
        </p:txBody>
      </p:sp>
      <p:pic>
        <p:nvPicPr>
          <p:cNvPr id="12" name="Picture 2" descr="C:\Users\Chiao-Meng\Desktop\svn\unsupervised_multiple_tracking_8_22\result\tennis492_tennis493\gaussian_pyramid_wsr4\smooth_overla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7571" r="12241" b="11806"/>
          <a:stretch/>
        </p:blipFill>
        <p:spPr bwMode="auto">
          <a:xfrm>
            <a:off x="6579058" y="597446"/>
            <a:ext cx="2466603" cy="173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hiao-Meng\Desktop\svn\unsupervised_multiple_tracking_8_22\result\tennis492_tennis493\input_output\tennis492_tennis493_overlap_or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12043" r="11731" b="17331"/>
          <a:stretch/>
        </p:blipFill>
        <p:spPr bwMode="auto">
          <a:xfrm>
            <a:off x="3851920" y="620688"/>
            <a:ext cx="2446021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橢圓 7"/>
          <p:cNvSpPr/>
          <p:nvPr/>
        </p:nvSpPr>
        <p:spPr>
          <a:xfrm>
            <a:off x="4860032" y="170080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7618149" y="177281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Introduction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Problem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Application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Challenge</a:t>
            </a:r>
          </a:p>
          <a:p>
            <a:r>
              <a:rPr lang="en-US" altLang="zh-TW" dirty="0" smtClean="0">
                <a:solidFill>
                  <a:schemeClr val="bg1"/>
                </a:solidFill>
              </a:rPr>
              <a:t>Motivation</a:t>
            </a:r>
          </a:p>
          <a:p>
            <a:pPr lvl="1"/>
            <a:r>
              <a:rPr lang="en-US" altLang="zh-TW" dirty="0">
                <a:solidFill>
                  <a:schemeClr val="bg1"/>
                </a:solidFill>
              </a:rPr>
              <a:t>Traditional method</a:t>
            </a:r>
          </a:p>
          <a:p>
            <a:pPr lvl="1"/>
            <a:r>
              <a:rPr lang="en-US" altLang="zh-TW" dirty="0">
                <a:solidFill>
                  <a:schemeClr val="bg1"/>
                </a:solidFill>
              </a:rPr>
              <a:t>Encounter </a:t>
            </a:r>
            <a:r>
              <a:rPr lang="en-US" altLang="zh-TW" dirty="0" smtClean="0">
                <a:solidFill>
                  <a:schemeClr val="bg1"/>
                </a:solidFill>
              </a:rPr>
              <a:t>problem</a:t>
            </a:r>
          </a:p>
          <a:p>
            <a:r>
              <a:rPr lang="en-US" altLang="zh-TW" dirty="0" smtClean="0"/>
              <a:t>Method</a:t>
            </a:r>
          </a:p>
          <a:p>
            <a:pPr lvl="1"/>
            <a:r>
              <a:rPr lang="en-US" altLang="zh-TW" dirty="0" smtClean="0"/>
              <a:t>Descriptor match</a:t>
            </a:r>
          </a:p>
          <a:p>
            <a:pPr lvl="1"/>
            <a:r>
              <a:rPr lang="en-US" altLang="zh-TW" dirty="0" smtClean="0"/>
              <a:t>Combine descriptor match and continuous </a:t>
            </a:r>
            <a:r>
              <a:rPr lang="en-US" altLang="zh-TW" dirty="0"/>
              <a:t>method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Optimization</a:t>
            </a:r>
          </a:p>
          <a:p>
            <a:r>
              <a:rPr lang="en-US" altLang="zh-TW" dirty="0" smtClean="0">
                <a:solidFill>
                  <a:schemeClr val="bg1"/>
                </a:solidFill>
              </a:rPr>
              <a:t>Experiments</a:t>
            </a:r>
          </a:p>
          <a:p>
            <a:r>
              <a:rPr lang="en-US" altLang="zh-TW" dirty="0" smtClean="0">
                <a:solidFill>
                  <a:schemeClr val="bg1"/>
                </a:solidFill>
              </a:rPr>
              <a:t>Conclusion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Advantage/disadvantage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61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Descriptor match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3830796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dirty="0" smtClean="0"/>
              <a:t>Globally optimize: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Type</a:t>
            </a:r>
          </a:p>
          <a:p>
            <a:pPr lvl="1"/>
            <a:r>
              <a:rPr lang="en-US" altLang="zh-TW" dirty="0" smtClean="0"/>
              <a:t>SIFT?</a:t>
            </a:r>
          </a:p>
          <a:p>
            <a:pPr lvl="1"/>
            <a:r>
              <a:rPr lang="en-US" altLang="zh-TW" dirty="0" smtClean="0"/>
              <a:t>Region?</a:t>
            </a:r>
          </a:p>
          <a:p>
            <a:pPr lvl="1"/>
            <a:r>
              <a:rPr lang="en-US" altLang="zh-TW" dirty="0" smtClean="0"/>
              <a:t>HOG(histogram of oriented gradients) or GB(geometric blur)?</a:t>
            </a:r>
          </a:p>
          <a:p>
            <a:r>
              <a:rPr lang="en-US" altLang="zh-TW" dirty="0" smtClean="0"/>
              <a:t>Pros:</a:t>
            </a:r>
          </a:p>
          <a:p>
            <a:pPr lvl="1"/>
            <a:r>
              <a:rPr lang="en-US" altLang="zh-TW" dirty="0" smtClean="0"/>
              <a:t>No distance constraint</a:t>
            </a:r>
          </a:p>
          <a:p>
            <a:r>
              <a:rPr lang="en-US" altLang="zh-TW" dirty="0" smtClean="0"/>
              <a:t>Cons:</a:t>
            </a:r>
          </a:p>
          <a:p>
            <a:pPr lvl="1"/>
            <a:r>
              <a:rPr lang="en-US" altLang="zh-TW" dirty="0" smtClean="0"/>
              <a:t>Outlier from complex scene or occlusion</a:t>
            </a:r>
          </a:p>
          <a:p>
            <a:pPr lvl="1"/>
            <a:r>
              <a:rPr lang="en-US" altLang="zh-TW" dirty="0" smtClean="0"/>
              <a:t>Sparse discrete match</a:t>
            </a:r>
          </a:p>
          <a:p>
            <a:pPr lvl="1"/>
            <a:r>
              <a:rPr lang="en-US" altLang="zh-TW" dirty="0"/>
              <a:t>L</a:t>
            </a:r>
            <a:r>
              <a:rPr lang="en-US" altLang="zh-TW" dirty="0" smtClean="0"/>
              <a:t>imited for changing features</a:t>
            </a:r>
          </a:p>
          <a:p>
            <a:endParaRPr lang="en-US" altLang="zh-TW" dirty="0" smtClean="0"/>
          </a:p>
        </p:txBody>
      </p:sp>
      <p:pic>
        <p:nvPicPr>
          <p:cNvPr id="3076" name="Picture 4" descr="http://www.cs.ubc.ca/~lowe/keypoints/small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3174" y="1484784"/>
            <a:ext cx="3302451" cy="1656184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611559" y="5654134"/>
            <a:ext cx="748883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300" dirty="0"/>
              <a:t>Can we </a:t>
            </a:r>
            <a:r>
              <a:rPr lang="en-US" altLang="zh-TW" sz="2300" dirty="0" smtClean="0"/>
              <a:t>combine the </a:t>
            </a:r>
            <a:r>
              <a:rPr lang="en-US" altLang="zh-TW" sz="2300" dirty="0" smtClean="0">
                <a:solidFill>
                  <a:srgbClr val="FF0000"/>
                </a:solidFill>
              </a:rPr>
              <a:t>(sparse) descriptor match </a:t>
            </a:r>
            <a:r>
              <a:rPr lang="en-US" altLang="zh-TW" sz="2300" dirty="0"/>
              <a:t>with the </a:t>
            </a:r>
            <a:r>
              <a:rPr lang="en-US" altLang="zh-TW" sz="2300" dirty="0" smtClean="0">
                <a:solidFill>
                  <a:srgbClr val="FF0000"/>
                </a:solidFill>
              </a:rPr>
              <a:t>(dense) coarse-to-fine strategy</a:t>
            </a:r>
            <a:r>
              <a:rPr lang="en-US" altLang="zh-TW" sz="2300" dirty="0" smtClean="0"/>
              <a:t>?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4225633" cy="50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r="25800"/>
          <a:stretch/>
        </p:blipFill>
        <p:spPr bwMode="auto">
          <a:xfrm>
            <a:off x="5314925" y="3765269"/>
            <a:ext cx="3001491" cy="14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7475165" y="531982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HOG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260961" y="5294307"/>
            <a:ext cx="107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Baseline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76581" b="58351"/>
          <a:stretch/>
        </p:blipFill>
        <p:spPr bwMode="auto">
          <a:xfrm>
            <a:off x="8363968" y="3988728"/>
            <a:ext cx="744536" cy="8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Objective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1756791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Conventional: E(</a:t>
            </a:r>
            <a:r>
              <a:rPr lang="en-US" altLang="zh-TW" b="1" dirty="0" smtClean="0"/>
              <a:t>W</a:t>
            </a:r>
            <a:r>
              <a:rPr lang="en-US" altLang="zh-TW" dirty="0"/>
              <a:t>)=E</a:t>
            </a:r>
            <a:r>
              <a:rPr lang="en-US" altLang="zh-TW" baseline="-25000" dirty="0"/>
              <a:t>D</a:t>
            </a:r>
            <a:r>
              <a:rPr lang="en-US" altLang="zh-TW" dirty="0"/>
              <a:t>(</a:t>
            </a:r>
            <a:r>
              <a:rPr lang="en-US" altLang="zh-TW" b="1" dirty="0"/>
              <a:t>W</a:t>
            </a:r>
            <a:r>
              <a:rPr lang="en-US" altLang="zh-TW" dirty="0" smtClean="0"/>
              <a:t>)+</a:t>
            </a:r>
            <a:r>
              <a:rPr lang="el-GR" altLang="zh-TW" dirty="0"/>
              <a:t> α </a:t>
            </a:r>
            <a:r>
              <a:rPr lang="en-US" altLang="zh-TW" dirty="0" smtClean="0"/>
              <a:t>E</a:t>
            </a:r>
            <a:r>
              <a:rPr lang="en-US" altLang="zh-TW" baseline="-25000" dirty="0" smtClean="0"/>
              <a:t>S</a:t>
            </a:r>
            <a:r>
              <a:rPr lang="en-US" altLang="zh-TW" dirty="0" smtClean="0"/>
              <a:t>(</a:t>
            </a:r>
            <a:r>
              <a:rPr lang="en-US" altLang="zh-TW" b="1" dirty="0" smtClean="0"/>
              <a:t>W</a:t>
            </a:r>
            <a:r>
              <a:rPr lang="en-US" altLang="zh-TW" dirty="0"/>
              <a:t>)</a:t>
            </a:r>
          </a:p>
          <a:p>
            <a:r>
              <a:rPr lang="en-US" altLang="zh-TW" dirty="0" smtClean="0"/>
              <a:t>LDOF: </a:t>
            </a:r>
            <a:r>
              <a:rPr lang="en-US" altLang="zh-TW" dirty="0"/>
              <a:t>E(</a:t>
            </a:r>
            <a:r>
              <a:rPr lang="en-US" altLang="zh-TW" b="1" dirty="0"/>
              <a:t>W</a:t>
            </a:r>
            <a:r>
              <a:rPr lang="en-US" altLang="zh-TW" dirty="0"/>
              <a:t>)=</a:t>
            </a:r>
            <a:r>
              <a:rPr lang="en-US" altLang="zh-TW" dirty="0" err="1" smtClean="0"/>
              <a:t>E</a:t>
            </a:r>
            <a:r>
              <a:rPr lang="en-US" altLang="zh-TW" baseline="-25000" dirty="0" err="1" smtClean="0"/>
              <a:t>color</a:t>
            </a:r>
            <a:r>
              <a:rPr lang="en-US" altLang="zh-TW" dirty="0" smtClean="0"/>
              <a:t>(</a:t>
            </a:r>
            <a:r>
              <a:rPr lang="en-US" altLang="zh-TW" b="1" dirty="0" smtClean="0"/>
              <a:t>W</a:t>
            </a:r>
            <a:r>
              <a:rPr lang="en-US" altLang="zh-TW" dirty="0" smtClean="0"/>
              <a:t>)+</a:t>
            </a:r>
            <a:r>
              <a:rPr lang="el-GR" altLang="zh-TW" dirty="0" smtClean="0"/>
              <a:t>γ</a:t>
            </a:r>
            <a:r>
              <a:rPr lang="en-US" altLang="zh-TW" dirty="0" err="1" smtClean="0"/>
              <a:t>E</a:t>
            </a:r>
            <a:r>
              <a:rPr lang="en-US" altLang="zh-TW" baseline="-25000" dirty="0" err="1" smtClean="0"/>
              <a:t>gradient</a:t>
            </a:r>
            <a:r>
              <a:rPr lang="en-US" altLang="zh-TW" dirty="0" smtClean="0"/>
              <a:t>(</a:t>
            </a:r>
            <a:r>
              <a:rPr lang="en-US" altLang="zh-TW" b="1" dirty="0" smtClean="0"/>
              <a:t>W</a:t>
            </a:r>
            <a:r>
              <a:rPr lang="en-US" altLang="zh-TW" dirty="0" smtClean="0"/>
              <a:t>)+</a:t>
            </a:r>
            <a:r>
              <a:rPr lang="el-GR" altLang="zh-TW" dirty="0" smtClean="0"/>
              <a:t>α</a:t>
            </a:r>
            <a:r>
              <a:rPr lang="en-US" altLang="zh-TW" dirty="0" err="1" smtClean="0"/>
              <a:t>E</a:t>
            </a:r>
            <a:r>
              <a:rPr lang="en-US" altLang="zh-TW" baseline="-25000" dirty="0" err="1" smtClean="0"/>
              <a:t>smooth</a:t>
            </a:r>
            <a:r>
              <a:rPr lang="en-US" altLang="zh-TW" dirty="0" smtClean="0"/>
              <a:t>(</a:t>
            </a:r>
            <a:r>
              <a:rPr lang="en-US" altLang="zh-TW" b="1" dirty="0" smtClean="0"/>
              <a:t>W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+</a:t>
            </a:r>
            <a:r>
              <a:rPr lang="el-GR" altLang="zh-TW" dirty="0" smtClean="0"/>
              <a:t>β</a:t>
            </a:r>
            <a:r>
              <a:rPr lang="en-US" altLang="zh-TW" dirty="0" err="1" smtClean="0"/>
              <a:t>E</a:t>
            </a:r>
            <a:r>
              <a:rPr lang="en-US" altLang="zh-TW" baseline="-25000" dirty="0" err="1" smtClean="0"/>
              <a:t>match</a:t>
            </a:r>
            <a:r>
              <a:rPr lang="en-US" altLang="zh-TW" dirty="0" smtClean="0"/>
              <a:t>(</a:t>
            </a:r>
            <a:r>
              <a:rPr lang="en-US" altLang="zh-TW" b="1" dirty="0" smtClean="0"/>
              <a:t>W</a:t>
            </a:r>
            <a:r>
              <a:rPr lang="en-US" altLang="zh-TW" dirty="0" smtClean="0"/>
              <a:t>,</a:t>
            </a:r>
            <a:r>
              <a:rPr lang="en-US" altLang="zh-TW" b="1" dirty="0" smtClean="0"/>
              <a:t>W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)+</a:t>
            </a:r>
            <a:r>
              <a:rPr lang="en-US" altLang="zh-TW" dirty="0" err="1" smtClean="0"/>
              <a:t>E</a:t>
            </a:r>
            <a:r>
              <a:rPr lang="en-US" altLang="zh-TW" baseline="-25000" dirty="0" err="1" smtClean="0"/>
              <a:t>desc</a:t>
            </a:r>
            <a:r>
              <a:rPr lang="en-US" altLang="zh-TW" dirty="0" smtClean="0"/>
              <a:t>(</a:t>
            </a:r>
            <a:r>
              <a:rPr lang="en-US" altLang="zh-TW" b="1" dirty="0" smtClean="0"/>
              <a:t>W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07" y="3356992"/>
            <a:ext cx="3737002" cy="57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55" y="3369846"/>
            <a:ext cx="4203533" cy="56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83" y="4018536"/>
            <a:ext cx="4343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97205"/>
            <a:ext cx="4248472" cy="47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15301"/>
            <a:ext cx="4225633" cy="50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006738" y="5773987"/>
            <a:ext cx="449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" y="6043416"/>
            <a:ext cx="1997984" cy="3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2082316" y="5910371"/>
            <a:ext cx="306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</a:t>
            </a:r>
            <a:r>
              <a:rPr lang="en-US" altLang="zh-TW" dirty="0" smtClean="0"/>
              <a:t>obust penalty function </a:t>
            </a:r>
            <a:br>
              <a:rPr lang="en-US" altLang="zh-TW" dirty="0" smtClean="0"/>
            </a:br>
            <a:r>
              <a:rPr lang="en-US" altLang="zh-TW" dirty="0" smtClean="0"/>
              <a:t>(s</a:t>
            </a:r>
            <a:r>
              <a:rPr lang="zh-TW" altLang="en-US" dirty="0" smtClean="0"/>
              <a:t> ↓ </a:t>
            </a:r>
            <a:r>
              <a:rPr lang="en-US" altLang="zh-TW" dirty="0" smtClean="0"/>
              <a:t>quadratic, s </a:t>
            </a:r>
            <a:r>
              <a:rPr lang="zh-TW" altLang="en-US" dirty="0" smtClean="0"/>
              <a:t>↑ </a:t>
            </a:r>
            <a:r>
              <a:rPr lang="en-US" altLang="zh-TW" dirty="0" smtClean="0"/>
              <a:t>linear 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07504" y="345859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</a:t>
            </a:r>
            <a:r>
              <a:rPr lang="en-US" altLang="zh-TW" baseline="-25000" dirty="0" smtClean="0"/>
              <a:t>D</a:t>
            </a:r>
            <a:r>
              <a:rPr lang="en-US" altLang="zh-TW" dirty="0" smtClean="0"/>
              <a:t>(</a:t>
            </a:r>
            <a:r>
              <a:rPr lang="en-US" altLang="zh-TW" b="1" dirty="0" smtClean="0"/>
              <a:t>W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07504" y="421957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E</a:t>
            </a:r>
            <a:r>
              <a:rPr lang="en-US" altLang="zh-TW" baseline="-25000" dirty="0" err="1" smtClean="0"/>
              <a:t>s</a:t>
            </a:r>
            <a:r>
              <a:rPr lang="en-US" altLang="zh-TW" dirty="0" smtClean="0"/>
              <a:t>(</a:t>
            </a:r>
            <a:r>
              <a:rPr lang="en-US" altLang="zh-TW" b="1" dirty="0" smtClean="0"/>
              <a:t>W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521012" y="465313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Loss to decide </a:t>
            </a:r>
            <a:r>
              <a:rPr lang="en-US" altLang="zh-TW" b="1" dirty="0" smtClean="0"/>
              <a:t>W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(x)</a:t>
            </a:r>
            <a:br>
              <a:rPr lang="en-US" altLang="zh-TW" dirty="0" smtClean="0"/>
            </a:br>
            <a:r>
              <a:rPr lang="en-US" altLang="zh-TW" b="1" dirty="0"/>
              <a:t>W</a:t>
            </a:r>
            <a:r>
              <a:rPr lang="en-US" altLang="zh-TW" baseline="-25000" dirty="0"/>
              <a:t>1</a:t>
            </a:r>
            <a:r>
              <a:rPr lang="en-US" altLang="zh-TW" dirty="0"/>
              <a:t>(x</a:t>
            </a:r>
            <a:r>
              <a:rPr lang="en-US" altLang="zh-TW" dirty="0" smtClean="0"/>
              <a:t>): </a:t>
            </a:r>
            <a:r>
              <a:rPr lang="en-US" altLang="zh-TW" dirty="0"/>
              <a:t>descriptor match result</a:t>
            </a:r>
          </a:p>
          <a:p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5496" y="6453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/>
              <a:t>f(x): </a:t>
            </a:r>
            <a:r>
              <a:rPr lang="en-US" altLang="zh-TW" dirty="0"/>
              <a:t>the feature space of </a:t>
            </a:r>
            <a:r>
              <a:rPr lang="en-US" altLang="zh-TW" dirty="0" smtClean="0"/>
              <a:t>descriptor</a:t>
            </a:r>
            <a:endParaRPr lang="en-US" altLang="zh-TW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508104" y="5371432"/>
            <a:ext cx="309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Loss to make </a:t>
            </a:r>
            <a:r>
              <a:rPr lang="en-US" altLang="zh-TW" b="1" dirty="0" smtClean="0"/>
              <a:t>W</a:t>
            </a:r>
            <a:r>
              <a:rPr lang="en-US" altLang="zh-TW" dirty="0" smtClean="0"/>
              <a:t> close to </a:t>
            </a:r>
            <a:r>
              <a:rPr lang="en-US" altLang="zh-TW" b="1" dirty="0" smtClean="0"/>
              <a:t>W</a:t>
            </a:r>
            <a:r>
              <a:rPr lang="en-US" altLang="zh-TW" baseline="-25000" dirty="0" smtClean="0"/>
              <a:t>1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206" y="4865391"/>
            <a:ext cx="974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/>
              <a:t>Descriptor match constraint</a:t>
            </a:r>
            <a:endParaRPr lang="zh-TW" altLang="en-US" sz="1200" dirty="0"/>
          </a:p>
        </p:txBody>
      </p:sp>
      <p:sp>
        <p:nvSpPr>
          <p:cNvPr id="9" name="矩形 8"/>
          <p:cNvSpPr/>
          <p:nvPr/>
        </p:nvSpPr>
        <p:spPr>
          <a:xfrm>
            <a:off x="5287653" y="6073307"/>
            <a:ext cx="3855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dirty="0"/>
              <a:t>δ</a:t>
            </a:r>
            <a:r>
              <a:rPr lang="en-US" altLang="zh-TW" dirty="0"/>
              <a:t>(x</a:t>
            </a:r>
            <a:r>
              <a:rPr lang="en-US" altLang="zh-TW" dirty="0" smtClean="0"/>
              <a:t>): </a:t>
            </a:r>
            <a:r>
              <a:rPr lang="en-US" altLang="zh-TW" dirty="0"/>
              <a:t>indicate match </a:t>
            </a:r>
            <a:r>
              <a:rPr lang="en-US" altLang="zh-TW" dirty="0" smtClean="0"/>
              <a:t>function</a:t>
            </a:r>
          </a:p>
          <a:p>
            <a:r>
              <a:rPr lang="en-US" altLang="zh-TW" dirty="0" smtClean="0"/>
              <a:t>ρ(x): confidence of descriptor match</a:t>
            </a:r>
            <a:endParaRPr lang="en-US" altLang="zh-TW" dirty="0"/>
          </a:p>
        </p:txBody>
      </p:sp>
      <p:cxnSp>
        <p:nvCxnSpPr>
          <p:cNvPr id="12" name="直線接點 11"/>
          <p:cNvCxnSpPr/>
          <p:nvPr/>
        </p:nvCxnSpPr>
        <p:spPr>
          <a:xfrm>
            <a:off x="323528" y="3212976"/>
            <a:ext cx="85689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323020" y="3985392"/>
            <a:ext cx="85689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23020" y="4653136"/>
            <a:ext cx="85689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23020" y="5773987"/>
            <a:ext cx="85689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899592" y="3212976"/>
            <a:ext cx="36004" cy="25610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Optimization process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692896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Descriptor match to globally optimize </a:t>
            </a:r>
            <a:r>
              <a:rPr lang="en-US" altLang="zh-TW" sz="2800" b="1" dirty="0" smtClean="0"/>
              <a:t>W</a:t>
            </a:r>
            <a:r>
              <a:rPr lang="en-US" altLang="zh-TW" sz="2800" baseline="-25000" dirty="0" smtClean="0"/>
              <a:t>1</a:t>
            </a:r>
          </a:p>
          <a:p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611560" y="4776827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Why </a:t>
            </a:r>
            <a:r>
              <a:rPr lang="en-US" altLang="zh-TW" sz="2400" dirty="0"/>
              <a:t>still could be </a:t>
            </a:r>
            <a:r>
              <a:rPr lang="en-US" altLang="zh-TW" sz="2400" dirty="0" smtClean="0"/>
              <a:t>“linearize”?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611560" y="5700157"/>
            <a:ext cx="3472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Why continuous model?</a:t>
            </a:r>
          </a:p>
        </p:txBody>
      </p:sp>
      <p:sp>
        <p:nvSpPr>
          <p:cNvPr id="6" name="矩形 5"/>
          <p:cNvSpPr/>
          <p:nvPr/>
        </p:nvSpPr>
        <p:spPr>
          <a:xfrm>
            <a:off x="611560" y="523849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Why still using </a:t>
            </a:r>
            <a:r>
              <a:rPr lang="en-US" altLang="zh-TW" sz="2400" dirty="0" smtClean="0"/>
              <a:t>“coarse-to-fine”?</a:t>
            </a:r>
            <a:endParaRPr lang="en-US" altLang="zh-TW" sz="2400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3923928" y="2996952"/>
            <a:ext cx="0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483768" y="3090154"/>
            <a:ext cx="4302781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Coarse-to-fine </a:t>
            </a:r>
            <a:r>
              <a:rPr lang="en-US" altLang="zh-TW" sz="2400" dirty="0"/>
              <a:t>+ Linearization</a:t>
            </a:r>
            <a:endParaRPr lang="zh-TW" altLang="en-US" sz="2400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467544" y="2060848"/>
            <a:ext cx="7467600" cy="26928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/>
              <a:t>Graduated non-convex optimization </a:t>
            </a:r>
            <a:endParaRPr lang="en-US" altLang="zh-TW" sz="2800" dirty="0" smtClean="0"/>
          </a:p>
          <a:p>
            <a:pPr lvl="1"/>
            <a:r>
              <a:rPr lang="en-US" altLang="zh-TW" dirty="0" smtClean="0"/>
              <a:t>One hard problem (non-convex, non-linear)</a:t>
            </a:r>
            <a:br>
              <a:rPr lang="en-US" altLang="zh-TW" dirty="0" smtClean="0"/>
            </a:br>
            <a:r>
              <a:rPr lang="en-US" altLang="zh-TW" sz="800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800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Many easier sub-problems(convex, linear)</a:t>
            </a:r>
          </a:p>
          <a:p>
            <a:endParaRPr lang="en-US" altLang="zh-TW" dirty="0" smtClean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467544" y="4093652"/>
            <a:ext cx="7467600" cy="6766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smtClean="0"/>
              <a:t>Discretize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942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Introduction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Problem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Application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Challenge</a:t>
            </a:r>
          </a:p>
          <a:p>
            <a:r>
              <a:rPr lang="en-US" altLang="zh-TW" dirty="0" smtClean="0">
                <a:solidFill>
                  <a:schemeClr val="bg1"/>
                </a:solidFill>
              </a:rPr>
              <a:t>Motivation</a:t>
            </a:r>
          </a:p>
          <a:p>
            <a:pPr lvl="1"/>
            <a:r>
              <a:rPr lang="en-US" altLang="zh-TW" dirty="0">
                <a:solidFill>
                  <a:schemeClr val="bg1"/>
                </a:solidFill>
              </a:rPr>
              <a:t>Traditional method</a:t>
            </a:r>
          </a:p>
          <a:p>
            <a:pPr lvl="1"/>
            <a:r>
              <a:rPr lang="en-US" altLang="zh-TW" dirty="0">
                <a:solidFill>
                  <a:schemeClr val="bg1"/>
                </a:solidFill>
              </a:rPr>
              <a:t>Encounter </a:t>
            </a:r>
            <a:r>
              <a:rPr lang="en-US" altLang="zh-TW" dirty="0" smtClean="0">
                <a:solidFill>
                  <a:schemeClr val="bg1"/>
                </a:solidFill>
              </a:rPr>
              <a:t>problem</a:t>
            </a:r>
          </a:p>
          <a:p>
            <a:r>
              <a:rPr lang="en-US" altLang="zh-TW" dirty="0" smtClean="0">
                <a:solidFill>
                  <a:schemeClr val="bg1"/>
                </a:solidFill>
              </a:rPr>
              <a:t>Method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Descriptor match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Combine descriptor match and continuous </a:t>
            </a:r>
            <a:r>
              <a:rPr lang="en-US" altLang="zh-TW" dirty="0">
                <a:solidFill>
                  <a:schemeClr val="bg1"/>
                </a:solidFill>
              </a:rPr>
              <a:t>method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Optimization</a:t>
            </a:r>
          </a:p>
          <a:p>
            <a:r>
              <a:rPr lang="en-US" altLang="zh-TW" dirty="0" smtClean="0"/>
              <a:t>Experiments</a:t>
            </a:r>
          </a:p>
          <a:p>
            <a:r>
              <a:rPr lang="en-US" altLang="zh-TW" dirty="0" smtClean="0">
                <a:solidFill>
                  <a:schemeClr val="bg1"/>
                </a:solidFill>
              </a:rPr>
              <a:t>Conclusion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Advantage/disadvantage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66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Middlebury </a:t>
            </a:r>
            <a:r>
              <a:rPr lang="en-US" altLang="zh-TW" dirty="0" smtClean="0"/>
              <a:t>benchmark (IJCV2011)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2188840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In optical flow problem, ground truth is hard to get.</a:t>
            </a:r>
          </a:p>
          <a:p>
            <a:r>
              <a:rPr lang="en-US" altLang="zh-TW" dirty="0" smtClean="0"/>
              <a:t>This benchmark uses</a:t>
            </a:r>
          </a:p>
          <a:p>
            <a:pPr lvl="1"/>
            <a:r>
              <a:rPr lang="en-US" altLang="zh-TW" dirty="0" smtClean="0"/>
              <a:t>High speed camera</a:t>
            </a:r>
          </a:p>
          <a:p>
            <a:pPr lvl="1"/>
            <a:r>
              <a:rPr lang="en-US" altLang="zh-TW" dirty="0" smtClean="0"/>
              <a:t>Fluorescent </a:t>
            </a:r>
          </a:p>
          <a:p>
            <a:pPr lvl="1"/>
            <a:r>
              <a:rPr lang="en-US" altLang="zh-TW" dirty="0" smtClean="0"/>
              <a:t>Synthetic scene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27"/>
          <a:stretch/>
        </p:blipFill>
        <p:spPr bwMode="auto">
          <a:xfrm>
            <a:off x="4321138" y="3853750"/>
            <a:ext cx="4824536" cy="118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75584"/>
            <a:ext cx="4644363" cy="149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3"/>
          <a:stretch/>
        </p:blipFill>
        <p:spPr bwMode="auto">
          <a:xfrm>
            <a:off x="128063" y="5266314"/>
            <a:ext cx="4011889" cy="131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50000"/>
          <a:stretch/>
        </p:blipFill>
        <p:spPr bwMode="auto">
          <a:xfrm>
            <a:off x="25283" y="3789040"/>
            <a:ext cx="4260344" cy="131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0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Price of large </a:t>
            </a:r>
            <a:r>
              <a:rPr lang="en-US" altLang="zh-TW" dirty="0" smtClean="0"/>
              <a:t>displacement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2746648" cy="1900807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There is 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0000"/>
                </a:solidFill>
              </a:rPr>
              <a:t>“No” </a:t>
            </a:r>
            <a:r>
              <a:rPr lang="en-US" altLang="zh-TW" dirty="0" smtClean="0"/>
              <a:t>large displacement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in Middlebury dataset.</a:t>
            </a:r>
          </a:p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57" y="1538329"/>
            <a:ext cx="5619247" cy="461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3134233" y="5642785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3134233" y="4994713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107504" y="465679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Conventional baseline(2004)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51520" y="545811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LDOF(2009)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550057" y="401046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Average </a:t>
            </a:r>
            <a:r>
              <a:rPr lang="en-US" altLang="zh-TW" smtClean="0"/>
              <a:t>endpoint error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907704" y="481004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0.501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894012" y="546351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0.561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97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374956" y="3557528"/>
            <a:ext cx="8085476" cy="313932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L</a:t>
            </a:r>
            <a:r>
              <a:rPr lang="en-US" altLang="zh-TW" dirty="0" smtClean="0"/>
              <a:t>arge displacement occurs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647828" y="1124744"/>
            <a:ext cx="4028628" cy="230832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No large displacement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Comparison between chosen descriptor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1612776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Region match is too sparse.</a:t>
            </a:r>
          </a:p>
          <a:p>
            <a:r>
              <a:rPr lang="en-US" altLang="zh-TW" dirty="0" smtClean="0"/>
              <a:t>GB has more correct and wrong match.</a:t>
            </a:r>
          </a:p>
          <a:p>
            <a:r>
              <a:rPr lang="en-US" altLang="zh-TW" dirty="0" smtClean="0"/>
              <a:t>HOG is more efficient.</a:t>
            </a:r>
            <a:endParaRPr lang="zh-TW" alt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764" y="3861048"/>
            <a:ext cx="6732240" cy="247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790578" cy="175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3203848" y="63813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</a:t>
            </a:r>
            <a:r>
              <a:rPr lang="en-US" altLang="zh-TW" dirty="0" smtClean="0"/>
              <a:t>egion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076056" y="63813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HOG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948264" y="63813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GB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7704348" y="4221088"/>
            <a:ext cx="360040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386168" y="4149080"/>
            <a:ext cx="360040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389864" y="3789040"/>
            <a:ext cx="360040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7128284" y="5509681"/>
            <a:ext cx="576064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452320" y="1124744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ˇ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004048" y="6013737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ˇ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6581" b="58351"/>
          <a:stretch/>
        </p:blipFill>
        <p:spPr bwMode="auto">
          <a:xfrm>
            <a:off x="405476" y="4820331"/>
            <a:ext cx="798288" cy="91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橢圓 19"/>
          <p:cNvSpPr/>
          <p:nvPr/>
        </p:nvSpPr>
        <p:spPr>
          <a:xfrm>
            <a:off x="4029824" y="5379925"/>
            <a:ext cx="360040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" grpId="0" animBg="1"/>
      <p:bldP spid="10" grpId="0" animBg="1"/>
      <p:bldP spid="13" grpId="0" animBg="1"/>
      <p:bldP spid="14" grpId="0" animBg="1"/>
      <p:bldP spid="5" grpId="0"/>
      <p:bldP spid="17" grpId="0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24954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Comparison with </a:t>
            </a:r>
            <a:r>
              <a:rPr lang="en-US" altLang="zh-TW" dirty="0"/>
              <a:t>only use descriptor </a:t>
            </a:r>
            <a:r>
              <a:rPr lang="en-US" altLang="zh-TW" dirty="0" smtClean="0"/>
              <a:t>match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2692895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LDOF is more accurate and can deal with occlusion and ambiguity in smoothly textural areas.  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57439"/>
            <a:ext cx="4045099" cy="14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9"/>
          <a:stretch/>
        </p:blipFill>
        <p:spPr bwMode="auto">
          <a:xfrm>
            <a:off x="4860032" y="1742806"/>
            <a:ext cx="4253332" cy="45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092280" y="63720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LDOF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941272" y="6348447"/>
            <a:ext cx="131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SIFT flow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963842" y="6372036"/>
            <a:ext cx="112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Baseline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267744" y="60119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HOG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203848" y="60119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LDOF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053540" y="5986477"/>
            <a:ext cx="107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Baseline</a:t>
            </a:r>
            <a:endParaRPr lang="zh-TW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6581" b="58351"/>
          <a:stretch/>
        </p:blipFill>
        <p:spPr bwMode="auto">
          <a:xfrm>
            <a:off x="4211960" y="4869160"/>
            <a:ext cx="593685" cy="68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橢圓 13"/>
          <p:cNvSpPr/>
          <p:nvPr/>
        </p:nvSpPr>
        <p:spPr>
          <a:xfrm>
            <a:off x="6444208" y="1792769"/>
            <a:ext cx="360040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6087948" y="3376945"/>
            <a:ext cx="360040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087948" y="4931405"/>
            <a:ext cx="360040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6398014" y="5971173"/>
            <a:ext cx="260093" cy="24424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963842" y="5810962"/>
            <a:ext cx="260093" cy="24424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1757363" y="4731432"/>
            <a:ext cx="366365" cy="28174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2254444" y="4689884"/>
            <a:ext cx="366365" cy="28174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2771800" y="4952940"/>
            <a:ext cx="366365" cy="28174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8573304" y="4241041"/>
            <a:ext cx="360040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215" y="880565"/>
            <a:ext cx="3307655" cy="81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橢圓 23"/>
          <p:cNvSpPr/>
          <p:nvPr/>
        </p:nvSpPr>
        <p:spPr>
          <a:xfrm>
            <a:off x="2105080" y="5529218"/>
            <a:ext cx="366365" cy="28174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5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/>
              <a:t>Introduction</a:t>
            </a:r>
          </a:p>
          <a:p>
            <a:pPr lvl="1"/>
            <a:r>
              <a:rPr lang="en-US" altLang="zh-TW" dirty="0"/>
              <a:t>Problem</a:t>
            </a:r>
          </a:p>
          <a:p>
            <a:pPr lvl="1"/>
            <a:r>
              <a:rPr lang="en-US" altLang="zh-TW" dirty="0"/>
              <a:t>Application</a:t>
            </a:r>
          </a:p>
          <a:p>
            <a:pPr lvl="1"/>
            <a:r>
              <a:rPr lang="en-US" altLang="zh-TW" dirty="0"/>
              <a:t>Challenge</a:t>
            </a:r>
          </a:p>
          <a:p>
            <a:r>
              <a:rPr lang="en-US" altLang="zh-TW" dirty="0" smtClean="0">
                <a:solidFill>
                  <a:schemeClr val="bg1"/>
                </a:solidFill>
              </a:rPr>
              <a:t>Motivation</a:t>
            </a:r>
          </a:p>
          <a:p>
            <a:pPr lvl="1"/>
            <a:r>
              <a:rPr lang="en-US" altLang="zh-TW" dirty="0">
                <a:solidFill>
                  <a:schemeClr val="bg1"/>
                </a:solidFill>
              </a:rPr>
              <a:t>Traditional method</a:t>
            </a:r>
          </a:p>
          <a:p>
            <a:pPr lvl="1"/>
            <a:r>
              <a:rPr lang="en-US" altLang="zh-TW" dirty="0">
                <a:solidFill>
                  <a:schemeClr val="bg1"/>
                </a:solidFill>
              </a:rPr>
              <a:t>Encounter </a:t>
            </a:r>
            <a:r>
              <a:rPr lang="en-US" altLang="zh-TW" dirty="0" smtClean="0">
                <a:solidFill>
                  <a:schemeClr val="bg1"/>
                </a:solidFill>
              </a:rPr>
              <a:t>problem</a:t>
            </a:r>
            <a:endParaRPr lang="en-US" altLang="zh-TW" dirty="0">
              <a:solidFill>
                <a:schemeClr val="bg1"/>
              </a:solidFill>
            </a:endParaRPr>
          </a:p>
          <a:p>
            <a:r>
              <a:rPr lang="en-US" altLang="zh-TW" dirty="0">
                <a:solidFill>
                  <a:schemeClr val="bg1"/>
                </a:solidFill>
              </a:rPr>
              <a:t>Method</a:t>
            </a:r>
          </a:p>
          <a:p>
            <a:pPr lvl="1"/>
            <a:r>
              <a:rPr lang="en-US" altLang="zh-TW" dirty="0">
                <a:solidFill>
                  <a:schemeClr val="bg1"/>
                </a:solidFill>
              </a:rPr>
              <a:t>Descriptor match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Combine </a:t>
            </a:r>
            <a:r>
              <a:rPr lang="en-US" altLang="zh-TW" dirty="0">
                <a:solidFill>
                  <a:schemeClr val="bg1"/>
                </a:solidFill>
              </a:rPr>
              <a:t>descriptor match and continuous method</a:t>
            </a:r>
          </a:p>
          <a:p>
            <a:pPr lvl="1"/>
            <a:r>
              <a:rPr lang="en-US" altLang="zh-TW" dirty="0">
                <a:solidFill>
                  <a:schemeClr val="bg1"/>
                </a:solidFill>
              </a:rPr>
              <a:t>Optimization</a:t>
            </a:r>
          </a:p>
          <a:p>
            <a:r>
              <a:rPr lang="en-US" altLang="zh-TW" dirty="0">
                <a:solidFill>
                  <a:schemeClr val="bg1"/>
                </a:solidFill>
              </a:rPr>
              <a:t>Experiments</a:t>
            </a:r>
          </a:p>
          <a:p>
            <a:r>
              <a:rPr lang="en-US" altLang="zh-TW" dirty="0">
                <a:solidFill>
                  <a:schemeClr val="bg1"/>
                </a:solidFill>
              </a:rPr>
              <a:t>Conclusion</a:t>
            </a:r>
          </a:p>
          <a:p>
            <a:pPr lvl="1"/>
            <a:r>
              <a:rPr lang="en-US" altLang="zh-TW" dirty="0">
                <a:solidFill>
                  <a:schemeClr val="bg1"/>
                </a:solidFill>
              </a:rPr>
              <a:t>Advantage/disadvantage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28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Experiments on video with large displacement-1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hlinkClick r:id="rId2"/>
              </a:rPr>
              <a:t>http://lmb.informatik.uni-freiburg.de/research/opticalflow/</a:t>
            </a:r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76581" b="58351"/>
          <a:stretch/>
        </p:blipFill>
        <p:spPr bwMode="auto">
          <a:xfrm>
            <a:off x="467544" y="3126864"/>
            <a:ext cx="11876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Experiments on video with large </a:t>
            </a:r>
            <a:r>
              <a:rPr lang="en-US" altLang="zh-TW" dirty="0" smtClean="0"/>
              <a:t>displacement-2</a:t>
            </a:r>
            <a:endParaRPr lang="zh-TW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6581" b="58351"/>
          <a:stretch/>
        </p:blipFill>
        <p:spPr bwMode="auto">
          <a:xfrm>
            <a:off x="107504" y="3126864"/>
            <a:ext cx="11876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http://lmb.informatik.uni-freiburg.de/research/opticalflow/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22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Introduction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Problem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Application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Challenge</a:t>
            </a:r>
          </a:p>
          <a:p>
            <a:r>
              <a:rPr lang="en-US" altLang="zh-TW" dirty="0" smtClean="0">
                <a:solidFill>
                  <a:schemeClr val="bg1"/>
                </a:solidFill>
              </a:rPr>
              <a:t>Motivation</a:t>
            </a:r>
          </a:p>
          <a:p>
            <a:pPr lvl="1"/>
            <a:r>
              <a:rPr lang="en-US" altLang="zh-TW" dirty="0">
                <a:solidFill>
                  <a:schemeClr val="bg1"/>
                </a:solidFill>
              </a:rPr>
              <a:t>Traditional method</a:t>
            </a:r>
          </a:p>
          <a:p>
            <a:pPr lvl="1"/>
            <a:r>
              <a:rPr lang="en-US" altLang="zh-TW" dirty="0">
                <a:solidFill>
                  <a:schemeClr val="bg1"/>
                </a:solidFill>
              </a:rPr>
              <a:t>Encounter </a:t>
            </a:r>
            <a:r>
              <a:rPr lang="en-US" altLang="zh-TW" dirty="0" smtClean="0">
                <a:solidFill>
                  <a:schemeClr val="bg1"/>
                </a:solidFill>
              </a:rPr>
              <a:t>problem</a:t>
            </a:r>
          </a:p>
          <a:p>
            <a:r>
              <a:rPr lang="en-US" altLang="zh-TW" dirty="0" smtClean="0">
                <a:solidFill>
                  <a:schemeClr val="bg1"/>
                </a:solidFill>
              </a:rPr>
              <a:t>Method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Descriptor match</a:t>
            </a: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Combine descriptor match and continuous </a:t>
            </a:r>
            <a:r>
              <a:rPr lang="en-US" altLang="zh-TW" dirty="0">
                <a:solidFill>
                  <a:schemeClr val="bg1"/>
                </a:solidFill>
              </a:rPr>
              <a:t>method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Optimization</a:t>
            </a:r>
          </a:p>
          <a:p>
            <a:r>
              <a:rPr lang="en-US" altLang="zh-TW" dirty="0" smtClean="0">
                <a:solidFill>
                  <a:schemeClr val="bg1"/>
                </a:solidFill>
              </a:rPr>
              <a:t>Experiments</a:t>
            </a:r>
          </a:p>
          <a:p>
            <a:r>
              <a:rPr lang="en-US" altLang="zh-TW" dirty="0" smtClean="0"/>
              <a:t>Conclusion</a:t>
            </a:r>
          </a:p>
          <a:p>
            <a:pPr lvl="1"/>
            <a:r>
              <a:rPr lang="en-US" altLang="zh-TW" dirty="0" smtClean="0"/>
              <a:t>Advantage/disadvantage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80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Investigates how to combine</a:t>
            </a:r>
          </a:p>
          <a:p>
            <a:pPr lvl="2"/>
            <a:r>
              <a:rPr lang="en-US" altLang="zh-TW" dirty="0"/>
              <a:t>D</a:t>
            </a:r>
            <a:r>
              <a:rPr lang="en-US" altLang="zh-TW" dirty="0" smtClean="0"/>
              <a:t>escriptor match</a:t>
            </a:r>
          </a:p>
          <a:p>
            <a:pPr lvl="2"/>
            <a:r>
              <a:rPr lang="en-US" altLang="zh-TW" dirty="0"/>
              <a:t>C</a:t>
            </a:r>
            <a:r>
              <a:rPr lang="en-US" altLang="zh-TW" dirty="0" smtClean="0"/>
              <a:t>lassic coarse-to-fine method to optimize </a:t>
            </a:r>
            <a:r>
              <a:rPr lang="en-US" altLang="zh-TW" dirty="0"/>
              <a:t>continuous</a:t>
            </a:r>
            <a:r>
              <a:rPr lang="en-US" altLang="zh-TW" dirty="0" smtClean="0"/>
              <a:t> energy function.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en-US" altLang="zh-TW" dirty="0" err="1" smtClean="0"/>
              <a:t>Variantional</a:t>
            </a:r>
            <a:r>
              <a:rPr lang="en-US" altLang="zh-TW" dirty="0" smtClean="0"/>
              <a:t> model)</a:t>
            </a:r>
          </a:p>
          <a:p>
            <a:r>
              <a:rPr lang="en-US" altLang="zh-TW" dirty="0" smtClean="0"/>
              <a:t>LDOF becomes the first successful </a:t>
            </a:r>
            <a:r>
              <a:rPr lang="en-US" altLang="zh-TW" dirty="0"/>
              <a:t>algorithm which </a:t>
            </a:r>
            <a:r>
              <a:rPr lang="en-US" altLang="zh-TW" dirty="0" smtClean="0"/>
              <a:t>deals with </a:t>
            </a:r>
            <a:r>
              <a:rPr lang="en-US" altLang="zh-TW" dirty="0"/>
              <a:t>small scale </a:t>
            </a:r>
            <a:r>
              <a:rPr lang="en-US" altLang="zh-TW" dirty="0" smtClean="0"/>
              <a:t>objects </a:t>
            </a:r>
            <a:r>
              <a:rPr lang="en-US" altLang="zh-TW" dirty="0"/>
              <a:t>with large </a:t>
            </a:r>
            <a:r>
              <a:rPr lang="en-US" altLang="zh-TW" dirty="0" smtClean="0"/>
              <a:t>movements.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46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Thomas </a:t>
            </a:r>
            <a:r>
              <a:rPr lang="en-US" altLang="zh-TW" dirty="0" err="1" smtClean="0"/>
              <a:t>Brox</a:t>
            </a:r>
            <a:r>
              <a:rPr lang="en-US" altLang="zh-TW" dirty="0" smtClean="0"/>
              <a:t>, Andres Bruhn, Nils </a:t>
            </a:r>
            <a:r>
              <a:rPr lang="en-US" altLang="zh-TW" dirty="0" err="1" smtClean="0"/>
              <a:t>Papenberg</a:t>
            </a:r>
            <a:r>
              <a:rPr lang="en-US" altLang="zh-TW" dirty="0" smtClean="0"/>
              <a:t>, Joachim </a:t>
            </a:r>
            <a:r>
              <a:rPr lang="en-US" altLang="zh-TW" dirty="0" err="1" smtClean="0"/>
              <a:t>Weickert</a:t>
            </a:r>
            <a:r>
              <a:rPr lang="en-US" altLang="zh-TW" dirty="0" smtClean="0"/>
              <a:t>, High Accuracy Optical Flow Estimation Based on a Theory for Warping ECCV 2004</a:t>
            </a:r>
          </a:p>
          <a:p>
            <a:r>
              <a:rPr lang="en-US" altLang="zh-TW" dirty="0" smtClean="0"/>
              <a:t>Large Displacement Optical Flow CVPR 2009</a:t>
            </a:r>
          </a:p>
          <a:p>
            <a:r>
              <a:rPr lang="en-US" altLang="zh-TW" dirty="0" smtClean="0"/>
              <a:t>Narayanan </a:t>
            </a:r>
            <a:r>
              <a:rPr lang="en-US" altLang="zh-TW" dirty="0" err="1" smtClean="0"/>
              <a:t>Sundaram</a:t>
            </a:r>
            <a:r>
              <a:rPr lang="en-US" altLang="zh-TW" dirty="0" smtClean="0"/>
              <a:t>, Thomas </a:t>
            </a:r>
            <a:r>
              <a:rPr lang="en-US" altLang="zh-TW" dirty="0" err="1" smtClean="0"/>
              <a:t>Brox</a:t>
            </a:r>
            <a:r>
              <a:rPr lang="en-US" altLang="zh-TW" dirty="0" smtClean="0"/>
              <a:t>, and Kurt </a:t>
            </a:r>
            <a:r>
              <a:rPr lang="en-US" altLang="zh-TW" dirty="0" err="1" smtClean="0"/>
              <a:t>Keutzer</a:t>
            </a:r>
            <a:r>
              <a:rPr lang="en-US" altLang="zh-TW" smtClean="0"/>
              <a:t>, Dense </a:t>
            </a:r>
            <a:r>
              <a:rPr lang="en-US" altLang="zh-TW" dirty="0" smtClean="0"/>
              <a:t>Point Trajectories by GPU-accelerated Large Displacement Optical </a:t>
            </a:r>
            <a:r>
              <a:rPr lang="en-US" altLang="zh-TW" smtClean="0"/>
              <a:t>Flow ECCV 2010</a:t>
            </a:r>
            <a:endParaRPr lang="en-US" altLang="zh-TW" dirty="0" smtClean="0"/>
          </a:p>
          <a:p>
            <a:r>
              <a:rPr lang="en-US" altLang="zh-TW" dirty="0" smtClean="0"/>
              <a:t>Thomas </a:t>
            </a:r>
            <a:r>
              <a:rPr lang="en-US" altLang="zh-TW" dirty="0" err="1" smtClean="0"/>
              <a:t>Brox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Jitendra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Malik,Large</a:t>
            </a:r>
            <a:r>
              <a:rPr lang="en-US" altLang="zh-TW" dirty="0" smtClean="0"/>
              <a:t> Displacement Optical Flow: Descriptor Matching in </a:t>
            </a:r>
            <a:r>
              <a:rPr lang="en-US" altLang="zh-TW" dirty="0" err="1" smtClean="0"/>
              <a:t>Variational</a:t>
            </a:r>
            <a:r>
              <a:rPr lang="en-US" altLang="zh-TW" dirty="0" smtClean="0"/>
              <a:t> Motion Estimation PAMI 2010</a:t>
            </a:r>
          </a:p>
          <a:p>
            <a:r>
              <a:rPr lang="en-US" altLang="zh-TW" dirty="0"/>
              <a:t>Li </a:t>
            </a:r>
            <a:r>
              <a:rPr lang="en-US" altLang="zh-TW" dirty="0" err="1"/>
              <a:t>Xu</a:t>
            </a:r>
            <a:r>
              <a:rPr lang="en-US" altLang="zh-TW" dirty="0"/>
              <a:t>, </a:t>
            </a:r>
            <a:r>
              <a:rPr lang="en-US" altLang="zh-TW" dirty="0" err="1" smtClean="0"/>
              <a:t>Jiaya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Jia</a:t>
            </a:r>
            <a:r>
              <a:rPr lang="en-US" altLang="zh-TW" i="1" dirty="0" smtClean="0"/>
              <a:t>, </a:t>
            </a:r>
            <a:r>
              <a:rPr lang="en-US" altLang="zh-TW" dirty="0" err="1"/>
              <a:t>Yasuyuki</a:t>
            </a:r>
            <a:r>
              <a:rPr lang="en-US" altLang="zh-TW" dirty="0"/>
              <a:t> Matsushita, </a:t>
            </a:r>
            <a:r>
              <a:rPr lang="en-US" altLang="zh-TW" dirty="0" smtClean="0"/>
              <a:t>Motion </a:t>
            </a:r>
            <a:r>
              <a:rPr lang="en-US" altLang="zh-TW" dirty="0"/>
              <a:t>Detail Preserving Optical </a:t>
            </a:r>
            <a:r>
              <a:rPr lang="en-US" altLang="zh-TW" dirty="0" smtClean="0"/>
              <a:t>Flow Estimation PAMI 2012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77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Appendix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767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Descriptor match-</a:t>
            </a:r>
            <a:br>
              <a:rPr lang="en-US" altLang="zh-TW" dirty="0" smtClean="0"/>
            </a:br>
            <a:r>
              <a:rPr lang="en-US" altLang="zh-TW" dirty="0" smtClean="0"/>
              <a:t>Region match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493096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Segmentation method: </a:t>
            </a:r>
            <a:r>
              <a:rPr lang="en-US" altLang="zh-TW" dirty="0" err="1" smtClean="0"/>
              <a:t>gPb</a:t>
            </a:r>
            <a:r>
              <a:rPr lang="en-US" altLang="zh-TW" dirty="0" smtClean="0"/>
              <a:t>-</a:t>
            </a:r>
            <a:r>
              <a:rPr lang="en-US" altLang="zh-TW" dirty="0" err="1" smtClean="0"/>
              <a:t>owt</a:t>
            </a:r>
            <a:r>
              <a:rPr lang="en-US" altLang="zh-TW" dirty="0" smtClean="0"/>
              <a:t>-</a:t>
            </a:r>
            <a:r>
              <a:rPr lang="en-US" altLang="zh-TW" dirty="0" err="1" smtClean="0"/>
              <a:t>ucm</a:t>
            </a:r>
            <a:endParaRPr lang="en-US" altLang="zh-TW" dirty="0" smtClean="0"/>
          </a:p>
          <a:p>
            <a:r>
              <a:rPr lang="en-US" altLang="zh-TW" dirty="0" smtClean="0"/>
              <a:t>Normalize to 32x32 patch</a:t>
            </a:r>
          </a:p>
          <a:p>
            <a:r>
              <a:rPr lang="en-US" altLang="zh-TW" dirty="0" smtClean="0"/>
              <a:t>Find 10 nearest patch</a:t>
            </a:r>
          </a:p>
          <a:p>
            <a:pPr lvl="1"/>
            <a:r>
              <a:rPr lang="en-US" altLang="zh-TW" dirty="0" smtClean="0"/>
              <a:t>SIFT + corresponding color feature</a:t>
            </a:r>
          </a:p>
          <a:p>
            <a:pPr lvl="1"/>
            <a:r>
              <a:rPr lang="en-US" altLang="zh-TW" dirty="0" smtClean="0"/>
              <a:t>Filter out:</a:t>
            </a:r>
          </a:p>
          <a:p>
            <a:pPr lvl="2"/>
            <a:r>
              <a:rPr lang="en-US" altLang="zh-TW" dirty="0" smtClean="0"/>
              <a:t>Too large displacement</a:t>
            </a:r>
          </a:p>
          <a:p>
            <a:pPr lvl="2"/>
            <a:r>
              <a:rPr lang="en-US" altLang="zh-TW" dirty="0" smtClean="0"/>
              <a:t>Too large scale change</a:t>
            </a:r>
          </a:p>
          <a:p>
            <a:r>
              <a:rPr lang="en-US" altLang="zh-TW" dirty="0" smtClean="0"/>
              <a:t>Perform local deformation by conventional optical flow and select 5 nearest patch (or only best match)</a:t>
            </a:r>
          </a:p>
          <a:p>
            <a:r>
              <a:rPr lang="en-US" altLang="zh-TW" dirty="0" smtClean="0"/>
              <a:t>Backward check</a:t>
            </a:r>
          </a:p>
          <a:p>
            <a:endParaRPr lang="zh-TW" alt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48680"/>
            <a:ext cx="3131117" cy="177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492896"/>
            <a:ext cx="3096344" cy="232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14" y="4908997"/>
            <a:ext cx="3774586" cy="194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805264"/>
            <a:ext cx="1955458" cy="77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819282"/>
            <a:ext cx="2021003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46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Descriptor match-</a:t>
            </a:r>
            <a:br>
              <a:rPr lang="en-US" altLang="zh-TW" dirty="0" smtClean="0"/>
            </a:br>
            <a:r>
              <a:rPr lang="en-US" altLang="zh-TW" dirty="0" smtClean="0"/>
              <a:t>HOG &amp; GB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efficient when using integral images</a:t>
            </a:r>
          </a:p>
          <a:p>
            <a:r>
              <a:rPr lang="en-US" altLang="zh-TW" dirty="0" smtClean="0"/>
              <a:t>HOG</a:t>
            </a:r>
          </a:p>
          <a:p>
            <a:pPr lvl="1"/>
            <a:r>
              <a:rPr lang="en-US" altLang="zh-TW" dirty="0" smtClean="0"/>
              <a:t>15 bins, 7x7 neighborhood</a:t>
            </a:r>
          </a:p>
          <a:p>
            <a:pPr lvl="1"/>
            <a:r>
              <a:rPr lang="en-US" altLang="zh-TW" dirty="0" smtClean="0"/>
              <a:t>135 dimension for each point</a:t>
            </a:r>
          </a:p>
          <a:p>
            <a:pPr lvl="1"/>
            <a:r>
              <a:rPr lang="en-US" altLang="zh-TW" dirty="0" smtClean="0"/>
              <a:t>match from 1/16 points to all points</a:t>
            </a:r>
          </a:p>
          <a:p>
            <a:pPr lvl="1"/>
            <a:r>
              <a:rPr lang="en-US" altLang="zh-TW" dirty="0" smtClean="0"/>
              <a:t>Filter out points with no structure (smaller </a:t>
            </a:r>
            <a:r>
              <a:rPr lang="el-GR" altLang="zh-TW" dirty="0" smtClean="0">
                <a:latin typeface="新細明體"/>
                <a:ea typeface="新細明體"/>
              </a:rPr>
              <a:t>λ</a:t>
            </a:r>
            <a:r>
              <a:rPr lang="en-US" altLang="zh-TW" dirty="0" smtClean="0">
                <a:latin typeface="新細明體"/>
                <a:ea typeface="新細明體"/>
              </a:rPr>
              <a:t>&lt;1/8</a:t>
            </a:r>
            <a:r>
              <a:rPr lang="el-GR" altLang="zh-TW" dirty="0" smtClean="0">
                <a:latin typeface="新細明體"/>
                <a:ea typeface="新細明體"/>
              </a:rPr>
              <a:t>λ</a:t>
            </a:r>
            <a:r>
              <a:rPr lang="en-US" altLang="zh-TW" baseline="-25000" dirty="0" err="1" smtClean="0">
                <a:latin typeface="新細明體"/>
                <a:ea typeface="新細明體"/>
              </a:rPr>
              <a:t>avg</a:t>
            </a:r>
            <a:r>
              <a:rPr lang="en-US" altLang="zh-TW" dirty="0" smtClean="0">
                <a:latin typeface="新細明體"/>
                <a:ea typeface="新細明體"/>
              </a:rPr>
              <a:t> of ▽I ▽I</a:t>
            </a:r>
            <a:r>
              <a:rPr lang="en-US" altLang="zh-TW" baseline="30000" dirty="0" smtClean="0">
                <a:latin typeface="新細明體"/>
                <a:ea typeface="新細明體"/>
              </a:rPr>
              <a:t>T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Backward check</a:t>
            </a:r>
          </a:p>
          <a:p>
            <a:r>
              <a:rPr lang="en-US" altLang="zh-TW" dirty="0" smtClean="0"/>
              <a:t>GB</a:t>
            </a:r>
          </a:p>
          <a:p>
            <a:pPr lvl="1"/>
            <a:r>
              <a:rPr lang="en-US" altLang="zh-TW" dirty="0" smtClean="0"/>
              <a:t>15 bins, </a:t>
            </a:r>
            <a:r>
              <a:rPr lang="en-US" altLang="zh-TW" dirty="0" err="1" smtClean="0"/>
              <a:t>gaussian</a:t>
            </a:r>
            <a:r>
              <a:rPr lang="en-US" altLang="zh-TW" dirty="0" smtClean="0"/>
              <a:t> neighborhood with </a:t>
            </a:r>
            <a:r>
              <a:rPr lang="el-GR" altLang="zh-TW" dirty="0" smtClean="0">
                <a:latin typeface="新細明體"/>
                <a:ea typeface="新細明體"/>
              </a:rPr>
              <a:t>σ</a:t>
            </a:r>
            <a:r>
              <a:rPr lang="en-US" altLang="zh-TW" dirty="0" smtClean="0">
                <a:latin typeface="新細明體"/>
                <a:ea typeface="新細明體"/>
              </a:rPr>
              <a:t>=0,1,2</a:t>
            </a:r>
          </a:p>
          <a:p>
            <a:pPr lvl="1"/>
            <a:r>
              <a:rPr lang="en-US" altLang="zh-TW" dirty="0" smtClean="0"/>
              <a:t>195 dimension for each point</a:t>
            </a:r>
            <a:endParaRPr lang="zh-TW" alt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304" y="4288324"/>
            <a:ext cx="42672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4032448" cy="302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4860032" y="3648611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figure comes from Computer Vision course (16720) at CMU in Fall 2010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97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Domain and range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074256" cy="4525963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Vector</a:t>
            </a:r>
          </a:p>
          <a:p>
            <a:pPr lvl="1"/>
            <a:r>
              <a:rPr lang="en-US" altLang="zh-TW" dirty="0" smtClean="0"/>
              <a:t>Discrete to Discrete optimize problem</a:t>
            </a:r>
          </a:p>
          <a:p>
            <a:pPr lvl="2"/>
            <a:r>
              <a:rPr lang="en-US" altLang="zh-TW" dirty="0" smtClean="0"/>
              <a:t>MRF, CRF, Belief propagation, dynamic programming, Greedy search</a:t>
            </a:r>
          </a:p>
          <a:p>
            <a:pPr lvl="1"/>
            <a:r>
              <a:rPr lang="en-US" altLang="zh-TW" dirty="0" smtClean="0"/>
              <a:t>Discrete to Continuous optimize problem</a:t>
            </a:r>
          </a:p>
          <a:p>
            <a:pPr lvl="2"/>
            <a:r>
              <a:rPr lang="en-US" altLang="zh-TW" dirty="0" smtClean="0"/>
              <a:t>Closed-form solution</a:t>
            </a:r>
          </a:p>
          <a:p>
            <a:pPr lvl="2"/>
            <a:r>
              <a:rPr lang="en-US" altLang="zh-TW" dirty="0" smtClean="0"/>
              <a:t>EM algorithm</a:t>
            </a:r>
          </a:p>
          <a:p>
            <a:pPr lvl="2"/>
            <a:r>
              <a:rPr lang="en-US" altLang="zh-TW" dirty="0" smtClean="0"/>
              <a:t>Gradient descent</a:t>
            </a:r>
          </a:p>
          <a:p>
            <a:pPr lvl="2"/>
            <a:r>
              <a:rPr lang="en-US" altLang="zh-TW" dirty="0" smtClean="0"/>
              <a:t>…</a:t>
            </a:r>
          </a:p>
          <a:p>
            <a:r>
              <a:rPr lang="en-US" altLang="zh-TW" dirty="0" smtClean="0"/>
              <a:t>Function</a:t>
            </a:r>
          </a:p>
          <a:p>
            <a:pPr lvl="1"/>
            <a:r>
              <a:rPr lang="en-US" altLang="zh-TW" dirty="0" smtClean="0"/>
              <a:t>Continuous to Continuous optimize problem</a:t>
            </a:r>
          </a:p>
          <a:p>
            <a:pPr lvl="2"/>
            <a:r>
              <a:rPr lang="en-US" altLang="zh-TW" dirty="0" smtClean="0"/>
              <a:t>Euler-Lagrange equation</a:t>
            </a:r>
          </a:p>
          <a:p>
            <a:r>
              <a:rPr lang="en-US" altLang="zh-TW" dirty="0" smtClean="0"/>
              <a:t>In optical flow case, </a:t>
            </a:r>
            <a:br>
              <a:rPr lang="en-US" altLang="zh-TW" dirty="0" smtClean="0"/>
            </a:br>
            <a:r>
              <a:rPr lang="en-US" altLang="zh-TW" dirty="0" smtClean="0"/>
              <a:t>different types of variable: different advantage</a:t>
            </a:r>
          </a:p>
          <a:p>
            <a:pPr lvl="1"/>
            <a:r>
              <a:rPr lang="en-US" altLang="zh-TW" dirty="0" smtClean="0"/>
              <a:t>The vector one: sharp edge</a:t>
            </a:r>
          </a:p>
          <a:p>
            <a:pPr lvl="1"/>
            <a:r>
              <a:rPr lang="en-US" altLang="zh-TW" dirty="0" smtClean="0"/>
              <a:t>The function one: </a:t>
            </a:r>
            <a:r>
              <a:rPr lang="en-US" altLang="zh-TW" dirty="0" err="1" smtClean="0"/>
              <a:t>subpixel</a:t>
            </a:r>
            <a:r>
              <a:rPr lang="en-US" altLang="zh-TW" dirty="0" smtClean="0"/>
              <a:t> accuracy</a:t>
            </a:r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7020272" y="2780928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7308304" y="1412776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7668344" y="1628800"/>
            <a:ext cx="0" cy="14401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8028384" y="1628800"/>
            <a:ext cx="0" cy="14401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388424" y="1628800"/>
            <a:ext cx="0" cy="14401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7020272" y="2492896"/>
            <a:ext cx="165618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7020272" y="2204864"/>
            <a:ext cx="165618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7020272" y="1916832"/>
            <a:ext cx="165618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7020272" y="4653136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7308304" y="3284984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7668344" y="3501008"/>
            <a:ext cx="0" cy="14401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8028384" y="3501008"/>
            <a:ext cx="0" cy="14401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8388424" y="3501008"/>
            <a:ext cx="0" cy="14401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7020272" y="6525344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7308304" y="5157192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橢圓 37"/>
          <p:cNvSpPr/>
          <p:nvPr/>
        </p:nvSpPr>
        <p:spPr>
          <a:xfrm>
            <a:off x="7596336" y="24208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8320941" y="18448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7935034" y="24134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8604448" y="2607082"/>
                <a:ext cx="539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i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altLang="zh-TW" dirty="0" smtClean="0">
                    <a:latin typeface="BatangChe" pitchFamily="49" charset="-127"/>
                    <a:ea typeface="BatangChe" pitchFamily="49" charset="-127"/>
                  </a:rPr>
                  <a:t>I</a:t>
                </a:r>
                <a:endParaRPr lang="zh-TW" altLang="en-US" dirty="0">
                  <a:latin typeface="BatangChe" pitchFamily="49" charset="-127"/>
                  <a:ea typeface="BatangChe" pitchFamily="49" charset="-127"/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448" y="2607082"/>
                <a:ext cx="539552" cy="3693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8989" t="-11667" r="-1124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6531456" y="1412776"/>
                <a:ext cx="791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v(</a:t>
                </a:r>
                <a:r>
                  <a:rPr lang="en-US" altLang="zh-TW" dirty="0" err="1" smtClean="0"/>
                  <a:t>i</a:t>
                </a:r>
                <a:r>
                  <a:rPr lang="en-US" altLang="zh-TW" dirty="0" smtClean="0"/>
                  <a:t>)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altLang="zh-TW" dirty="0" smtClean="0">
                    <a:latin typeface="BatangChe" pitchFamily="49" charset="-127"/>
                    <a:ea typeface="BatangChe" pitchFamily="49" charset="-127"/>
                  </a:rPr>
                  <a:t>I</a:t>
                </a:r>
                <a:endParaRPr lang="zh-TW" altLang="en-US" dirty="0">
                  <a:latin typeface="BatangChe" pitchFamily="49" charset="-127"/>
                  <a:ea typeface="BatangChe" pitchFamily="49" charset="-127"/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56" y="1412776"/>
                <a:ext cx="791264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6154" t="-11667" r="-3846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6444208" y="3276466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v(</a:t>
                </a:r>
                <a:r>
                  <a:rPr lang="en-US" altLang="zh-TW" dirty="0" err="1" smtClean="0"/>
                  <a:t>i</a:t>
                </a:r>
                <a:r>
                  <a:rPr lang="en-US" altLang="zh-TW" dirty="0" smtClean="0"/>
                  <a:t>)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Cambria Math"/>
                      </a:rPr>
                      <m:t>R</m:t>
                    </m:r>
                  </m:oMath>
                </a14:m>
                <a:endParaRPr lang="zh-TW" altLang="en-US" dirty="0">
                  <a:latin typeface="BatangChe" pitchFamily="49" charset="-127"/>
                  <a:ea typeface="BatangChe" pitchFamily="49" charset="-127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276466"/>
                <a:ext cx="864096" cy="64633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634" t="-37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8604448" y="4468470"/>
                <a:ext cx="539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i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altLang="zh-TW" dirty="0" smtClean="0">
                    <a:latin typeface="BatangChe" pitchFamily="49" charset="-127"/>
                    <a:ea typeface="BatangChe" pitchFamily="49" charset="-127"/>
                  </a:rPr>
                  <a:t>I</a:t>
                </a:r>
                <a:endParaRPr lang="zh-TW" altLang="en-US" dirty="0">
                  <a:latin typeface="BatangChe" pitchFamily="49" charset="-127"/>
                  <a:ea typeface="BatangChe" pitchFamily="49" charset="-127"/>
                </a:endParaRPr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448" y="4468470"/>
                <a:ext cx="539552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8989" t="-11475" r="-1124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橢圓 45"/>
          <p:cNvSpPr/>
          <p:nvPr/>
        </p:nvSpPr>
        <p:spPr>
          <a:xfrm>
            <a:off x="7596336" y="430275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7956376" y="42210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8316416" y="362133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6444208" y="5229200"/>
                <a:ext cx="95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f</a:t>
                </a:r>
                <a:r>
                  <a:rPr lang="en-US" altLang="zh-TW" dirty="0" smtClean="0"/>
                  <a:t>(x)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Cambria Math"/>
                      </a:rPr>
                      <m:t>R</m:t>
                    </m:r>
                  </m:oMath>
                </a14:m>
                <a:endParaRPr lang="zh-TW" altLang="en-US" dirty="0">
                  <a:latin typeface="BatangChe" pitchFamily="49" charset="-127"/>
                  <a:ea typeface="BatangChe" pitchFamily="49" charset="-127"/>
                </a:endParaRPr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5229200"/>
                <a:ext cx="950520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5128" t="-6667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單箭頭接點 51"/>
          <p:cNvCxnSpPr/>
          <p:nvPr/>
        </p:nvCxnSpPr>
        <p:spPr>
          <a:xfrm flipH="1" flipV="1">
            <a:off x="8453147" y="2060848"/>
            <a:ext cx="1" cy="705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 flipH="1" flipV="1">
            <a:off x="7734964" y="2607082"/>
            <a:ext cx="2" cy="1846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 flipV="1">
            <a:off x="8460433" y="3765351"/>
            <a:ext cx="0" cy="887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H="1" flipV="1">
            <a:off x="8100392" y="4374758"/>
            <a:ext cx="4" cy="278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 flipH="1" flipV="1">
            <a:off x="7734964" y="4468470"/>
            <a:ext cx="5388" cy="167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8460432" y="6516980"/>
                <a:ext cx="6912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x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Cambria Math"/>
                      </a:rPr>
                      <m:t>R</m:t>
                    </m:r>
                  </m:oMath>
                </a14:m>
                <a:endParaRPr lang="zh-TW" altLang="en-US" dirty="0">
                  <a:latin typeface="BatangChe" pitchFamily="49" charset="-127"/>
                  <a:ea typeface="BatangChe" pitchFamily="49" charset="-127"/>
                </a:endParaRPr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6516980"/>
                <a:ext cx="691283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7965" t="-6557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線單箭頭接點 69"/>
          <p:cNvCxnSpPr/>
          <p:nvPr/>
        </p:nvCxnSpPr>
        <p:spPr>
          <a:xfrm flipH="1" flipV="1">
            <a:off x="8079714" y="2607082"/>
            <a:ext cx="2" cy="1846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橢圓 70"/>
          <p:cNvSpPr/>
          <p:nvPr/>
        </p:nvSpPr>
        <p:spPr>
          <a:xfrm>
            <a:off x="7222856" y="271974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7236296" y="445462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2" name="直線單箭頭接點 81"/>
          <p:cNvCxnSpPr/>
          <p:nvPr/>
        </p:nvCxnSpPr>
        <p:spPr>
          <a:xfrm flipV="1">
            <a:off x="8403047" y="5655071"/>
            <a:ext cx="0" cy="887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/>
          <p:nvPr/>
        </p:nvCxnSpPr>
        <p:spPr>
          <a:xfrm flipH="1" flipV="1">
            <a:off x="8043006" y="6264478"/>
            <a:ext cx="4" cy="278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/>
          <p:nvPr/>
        </p:nvCxnSpPr>
        <p:spPr>
          <a:xfrm flipH="1" flipV="1">
            <a:off x="7677578" y="6358190"/>
            <a:ext cx="5388" cy="167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/>
          <p:nvPr/>
        </p:nvCxnSpPr>
        <p:spPr>
          <a:xfrm flipH="1" flipV="1">
            <a:off x="7361484" y="4569177"/>
            <a:ext cx="5388" cy="83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/>
          <p:cNvCxnSpPr/>
          <p:nvPr/>
        </p:nvCxnSpPr>
        <p:spPr>
          <a:xfrm flipH="1" flipV="1">
            <a:off x="7302916" y="6433021"/>
            <a:ext cx="5388" cy="83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手繪多邊形 87"/>
          <p:cNvSpPr/>
          <p:nvPr/>
        </p:nvSpPr>
        <p:spPr>
          <a:xfrm>
            <a:off x="7296150" y="5657850"/>
            <a:ext cx="1100138" cy="790575"/>
          </a:xfrm>
          <a:custGeom>
            <a:avLst/>
            <a:gdLst>
              <a:gd name="connsiteX0" fmla="*/ 0 w 1100138"/>
              <a:gd name="connsiteY0" fmla="*/ 790575 h 790575"/>
              <a:gd name="connsiteX1" fmla="*/ 381000 w 1100138"/>
              <a:gd name="connsiteY1" fmla="*/ 714375 h 790575"/>
              <a:gd name="connsiteX2" fmla="*/ 747713 w 1100138"/>
              <a:gd name="connsiteY2" fmla="*/ 614363 h 790575"/>
              <a:gd name="connsiteX3" fmla="*/ 1100138 w 1100138"/>
              <a:gd name="connsiteY3" fmla="*/ 0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0138" h="790575">
                <a:moveTo>
                  <a:pt x="0" y="790575"/>
                </a:moveTo>
                <a:cubicBezTo>
                  <a:pt x="128190" y="767159"/>
                  <a:pt x="256381" y="743744"/>
                  <a:pt x="381000" y="714375"/>
                </a:cubicBezTo>
                <a:cubicBezTo>
                  <a:pt x="505619" y="685006"/>
                  <a:pt x="627857" y="733425"/>
                  <a:pt x="747713" y="614363"/>
                </a:cubicBezTo>
                <a:cubicBezTo>
                  <a:pt x="867569" y="495300"/>
                  <a:pt x="983853" y="247650"/>
                  <a:pt x="110013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9" name="直線單箭頭接點 88"/>
          <p:cNvCxnSpPr/>
          <p:nvPr/>
        </p:nvCxnSpPr>
        <p:spPr>
          <a:xfrm flipH="1" flipV="1">
            <a:off x="8244408" y="6053137"/>
            <a:ext cx="4" cy="484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>
          <a:xfrm flipV="1">
            <a:off x="7848364" y="6358190"/>
            <a:ext cx="0" cy="148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/>
          <p:nvPr/>
        </p:nvCxnSpPr>
        <p:spPr>
          <a:xfrm flipV="1">
            <a:off x="7524328" y="6403667"/>
            <a:ext cx="0" cy="148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字方塊 94"/>
          <p:cNvSpPr txBox="1"/>
          <p:nvPr/>
        </p:nvSpPr>
        <p:spPr>
          <a:xfrm>
            <a:off x="7294864" y="5331905"/>
            <a:ext cx="155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Subpixel</a:t>
            </a:r>
            <a:r>
              <a:rPr lang="en-US" altLang="zh-TW" dirty="0" smtClean="0"/>
              <a:t> accuracy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43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Variational</a:t>
            </a:r>
            <a:r>
              <a:rPr lang="en-US" altLang="zh-TW" dirty="0" smtClean="0"/>
              <a:t>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5333646" cy="5154779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Calculus of variation(</a:t>
            </a:r>
            <a:r>
              <a:rPr lang="zh-TW" altLang="en-US" dirty="0" smtClean="0"/>
              <a:t>變分學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Finding a function which maximizes or minimizes a functional (objective function)</a:t>
            </a:r>
          </a:p>
          <a:p>
            <a:pPr lvl="2"/>
            <a:r>
              <a:rPr lang="en-US" altLang="zh-TW" dirty="0" smtClean="0"/>
              <a:t>solving a partial difference equation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VS </a:t>
            </a:r>
            <a:br>
              <a:rPr lang="en-US" altLang="zh-TW" dirty="0" smtClean="0"/>
            </a:br>
            <a:r>
              <a:rPr lang="en-US" altLang="zh-TW" dirty="0" smtClean="0"/>
              <a:t>find maximum of functional</a:t>
            </a:r>
          </a:p>
          <a:p>
            <a:pPr lvl="2"/>
            <a:r>
              <a:rPr lang="en-US" altLang="zh-TW" dirty="0" smtClean="0"/>
              <a:t>                    ↨</a:t>
            </a:r>
            <a:endParaRPr lang="en-US" altLang="zh-TW" dirty="0"/>
          </a:p>
          <a:p>
            <a:pPr lvl="2"/>
            <a:r>
              <a:rPr lang="en-US" altLang="zh-TW" dirty="0" smtClean="0"/>
              <a:t>solving the equation VS </a:t>
            </a:r>
            <a:br>
              <a:rPr lang="en-US" altLang="zh-TW" dirty="0" smtClean="0"/>
            </a:br>
            <a:r>
              <a:rPr lang="en-US" altLang="zh-TW" dirty="0" smtClean="0"/>
              <a:t>maximize a function</a:t>
            </a:r>
          </a:p>
          <a:p>
            <a:pPr lvl="1"/>
            <a:r>
              <a:rPr lang="en-US" altLang="zh-TW" dirty="0" smtClean="0"/>
              <a:t>For example, finding the </a:t>
            </a:r>
            <a:r>
              <a:rPr lang="en-US" altLang="zh-TW" dirty="0" smtClean="0">
                <a:solidFill>
                  <a:srgbClr val="FF0000"/>
                </a:solidFill>
              </a:rPr>
              <a:t>function of a line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92D050"/>
                </a:solidFill>
              </a:rPr>
              <a:t>with smallest length on one surface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Optical flow case</a:t>
            </a:r>
          </a:p>
          <a:p>
            <a:pPr lvl="1"/>
            <a:r>
              <a:rPr lang="en-US" altLang="zh-TW" dirty="0" smtClean="0"/>
              <a:t>Find the </a:t>
            </a:r>
            <a:r>
              <a:rPr lang="en-US" altLang="zh-TW" dirty="0" smtClean="0">
                <a:solidFill>
                  <a:srgbClr val="FF0000"/>
                </a:solidFill>
              </a:rPr>
              <a:t>function from continuous Image coordinate domain to continuous shift </a:t>
            </a:r>
            <a:r>
              <a:rPr lang="en-US" altLang="zh-TW" dirty="0">
                <a:solidFill>
                  <a:srgbClr val="FF0000"/>
                </a:solidFill>
              </a:rPr>
              <a:t>range </a:t>
            </a:r>
            <a:r>
              <a:rPr lang="en-US" altLang="zh-TW" dirty="0" smtClean="0">
                <a:solidFill>
                  <a:srgbClr val="92D050"/>
                </a:solidFill>
              </a:rPr>
              <a:t>which fit two frames best</a:t>
            </a:r>
          </a:p>
          <a:p>
            <a:endParaRPr lang="zh-TW" altLang="en-US" dirty="0"/>
          </a:p>
        </p:txBody>
      </p:sp>
      <p:grpSp>
        <p:nvGrpSpPr>
          <p:cNvPr id="48" name="群組 47"/>
          <p:cNvGrpSpPr/>
          <p:nvPr/>
        </p:nvGrpSpPr>
        <p:grpSpPr>
          <a:xfrm>
            <a:off x="6575296" y="44624"/>
            <a:ext cx="1800200" cy="1809688"/>
            <a:chOff x="6545501" y="2780928"/>
            <a:chExt cx="1800200" cy="1809688"/>
          </a:xfrm>
        </p:grpSpPr>
        <p:sp>
          <p:nvSpPr>
            <p:cNvPr id="4" name="矩形 3"/>
            <p:cNvSpPr/>
            <p:nvPr/>
          </p:nvSpPr>
          <p:spPr>
            <a:xfrm>
              <a:off x="6545501" y="2961362"/>
              <a:ext cx="1368152" cy="12241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" name="直線接點 5"/>
            <p:cNvCxnSpPr>
              <a:stCxn id="4" idx="1"/>
              <a:endCxn id="4" idx="3"/>
            </p:cNvCxnSpPr>
            <p:nvPr/>
          </p:nvCxnSpPr>
          <p:spPr>
            <a:xfrm>
              <a:off x="6545501" y="3573430"/>
              <a:ext cx="13681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>
              <a:stCxn id="4" idx="0"/>
              <a:endCxn id="4" idx="2"/>
            </p:cNvCxnSpPr>
            <p:nvPr/>
          </p:nvCxnSpPr>
          <p:spPr>
            <a:xfrm>
              <a:off x="7229577" y="2961362"/>
              <a:ext cx="0" cy="1224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/>
            <p:nvPr/>
          </p:nvCxnSpPr>
          <p:spPr>
            <a:xfrm flipV="1">
              <a:off x="7625621" y="2889354"/>
              <a:ext cx="72008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 flipV="1">
              <a:off x="6859837" y="2817346"/>
              <a:ext cx="36004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/>
            <p:nvPr/>
          </p:nvCxnSpPr>
          <p:spPr>
            <a:xfrm flipV="1">
              <a:off x="6834157" y="3717032"/>
              <a:ext cx="503432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 flipV="1">
              <a:off x="7625621" y="3465418"/>
              <a:ext cx="57606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6689516" y="4221284"/>
              <a:ext cx="1448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Flow array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617509" y="389323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pixel</a:t>
              </a:r>
              <a:endParaRPr lang="zh-TW" altLang="en-US" dirty="0"/>
            </a:p>
          </p:txBody>
        </p:sp>
        <p:cxnSp>
          <p:nvCxnSpPr>
            <p:cNvPr id="25" name="直線單箭頭接點 24"/>
            <p:cNvCxnSpPr/>
            <p:nvPr/>
          </p:nvCxnSpPr>
          <p:spPr>
            <a:xfrm flipV="1">
              <a:off x="7642469" y="3893234"/>
              <a:ext cx="559216" cy="147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 flipV="1">
              <a:off x="7625621" y="3465418"/>
              <a:ext cx="16848" cy="4512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/>
            <p:nvPr/>
          </p:nvCxnSpPr>
          <p:spPr>
            <a:xfrm flipV="1">
              <a:off x="7625621" y="2780928"/>
              <a:ext cx="16848" cy="4512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/>
            <p:nvPr/>
          </p:nvCxnSpPr>
          <p:spPr>
            <a:xfrm flipV="1">
              <a:off x="7625787" y="3249395"/>
              <a:ext cx="71991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/>
            <p:nvPr/>
          </p:nvCxnSpPr>
          <p:spPr>
            <a:xfrm flipV="1">
              <a:off x="6843697" y="3249397"/>
              <a:ext cx="37618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 flipV="1">
              <a:off x="6834157" y="2784153"/>
              <a:ext cx="0" cy="4479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/>
            <p:nvPr/>
          </p:nvCxnSpPr>
          <p:spPr>
            <a:xfrm flipV="1">
              <a:off x="6834157" y="3681442"/>
              <a:ext cx="9540" cy="2516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/>
            <p:nvPr/>
          </p:nvCxnSpPr>
          <p:spPr>
            <a:xfrm>
              <a:off x="6834157" y="3933056"/>
              <a:ext cx="5034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6" name="Picture 4" descr="http://upload.wikimedia.org/wikipedia/commons/thumb/a/a4/AiryBi_Abs_Surface.png/741px-AiryBi_Abs_Surfa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90" y="4653136"/>
            <a:ext cx="1632637" cy="131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thumb/b/b0/AiryAi_Imag_Surface.png/746px-AiryAi_Imag_Surf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59" y="4653136"/>
            <a:ext cx="1586483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文字方塊 51"/>
          <p:cNvSpPr txBox="1"/>
          <p:nvPr/>
        </p:nvSpPr>
        <p:spPr>
          <a:xfrm>
            <a:off x="5724128" y="5964127"/>
            <a:ext cx="175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x direction flow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7501252" y="5972907"/>
            <a:ext cx="175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y</a:t>
            </a:r>
            <a:r>
              <a:rPr lang="en-US" altLang="zh-TW" dirty="0" smtClean="0"/>
              <a:t> direction flow</a:t>
            </a:r>
            <a:endParaRPr lang="zh-TW" altLang="en-US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6796391" y="6342239"/>
            <a:ext cx="144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Flow field</a:t>
            </a:r>
            <a:endParaRPr lang="zh-TW" altLang="en-US" dirty="0"/>
          </a:p>
        </p:txBody>
      </p:sp>
      <p:cxnSp>
        <p:nvCxnSpPr>
          <p:cNvPr id="51" name="直線單箭頭接點 50"/>
          <p:cNvCxnSpPr>
            <a:stCxn id="17" idx="2"/>
            <a:endCxn id="55" idx="0"/>
          </p:cNvCxnSpPr>
          <p:nvPr/>
        </p:nvCxnSpPr>
        <p:spPr>
          <a:xfrm>
            <a:off x="7443320" y="1854312"/>
            <a:ext cx="77080" cy="44879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ile:Spherical triangle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64" y="2132856"/>
            <a:ext cx="2160240" cy="2172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811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02520" y="3356992"/>
            <a:ext cx="3825205" cy="781328"/>
          </a:xfrm>
        </p:spPr>
        <p:txBody>
          <a:bodyPr>
            <a:normAutofit/>
          </a:bodyPr>
          <a:lstStyle/>
          <a:p>
            <a:r>
              <a:rPr lang="en-US" altLang="zh-TW" sz="1800" b="1" u="sng" dirty="0" smtClean="0">
                <a:hlinkClick r:id="rId2"/>
              </a:rPr>
              <a:t>By Takeo </a:t>
            </a:r>
            <a:r>
              <a:rPr lang="en-US" altLang="zh-TW" sz="1800" b="1" u="sng" dirty="0" err="1" smtClean="0">
                <a:hlinkClick r:id="rId2"/>
              </a:rPr>
              <a:t>Kanade</a:t>
            </a:r>
            <a:r>
              <a:rPr lang="en-US" altLang="zh-TW" sz="1800" b="1" u="sng" dirty="0" smtClean="0">
                <a:hlinkClick r:id="rId2"/>
              </a:rPr>
              <a:t>, </a:t>
            </a:r>
            <a:br>
              <a:rPr lang="en-US" altLang="zh-TW" sz="1800" b="1" u="sng" dirty="0" smtClean="0">
                <a:hlinkClick r:id="rId2"/>
              </a:rPr>
            </a:br>
            <a:r>
              <a:rPr lang="en-US" altLang="zh-TW" sz="1800" b="1" u="sng" dirty="0" smtClean="0">
                <a:hlinkClick r:id="rId2"/>
              </a:rPr>
              <a:t>Carnegie Mellon University.</a:t>
            </a:r>
            <a:endParaRPr lang="zh-TW" altLang="en-US" sz="1800" dirty="0"/>
          </a:p>
        </p:txBody>
      </p:sp>
      <p:pic>
        <p:nvPicPr>
          <p:cNvPr id="4" name="圖片 3" descr="Kan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052736"/>
            <a:ext cx="1887493" cy="2199149"/>
          </a:xfrm>
          <a:prstGeom prst="rect">
            <a:avLst/>
          </a:prstGeom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539552" y="836712"/>
            <a:ext cx="5400600" cy="37444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zh-TW" sz="3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three most important problems in computer vision are:</a:t>
            </a:r>
            <a:endParaRPr kumimoji="0" lang="zh-TW" altLang="en-US" sz="3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99592" y="242088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u="sng" dirty="0" smtClean="0"/>
              <a:t>1. Registration</a:t>
            </a:r>
            <a:endParaRPr lang="en-US" altLang="zh-TW" sz="3000" b="1" u="sng" dirty="0"/>
          </a:p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899592" y="314096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u="sng" dirty="0"/>
              <a:t>2</a:t>
            </a:r>
            <a:r>
              <a:rPr lang="en-US" altLang="zh-TW" sz="3000" b="1" u="sng" dirty="0" smtClean="0"/>
              <a:t>. Registration</a:t>
            </a:r>
            <a:endParaRPr lang="en-US" altLang="zh-TW" sz="3000" b="1" u="sng" dirty="0"/>
          </a:p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99592" y="389414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u="sng" dirty="0" smtClean="0"/>
              <a:t>3. Registration</a:t>
            </a:r>
            <a:endParaRPr lang="en-US" altLang="zh-TW" sz="3000" b="1" u="sng" dirty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581128"/>
            <a:ext cx="48577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8564" y="4562812"/>
            <a:ext cx="2880320" cy="19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539552" y="6473934"/>
            <a:ext cx="885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slide comes from Artificial Intelligence course (15381) at CMU in Fall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en-US" altLang="zh-TW" sz="4800" dirty="0"/>
              <a:t>Why still could be “Linearize</a:t>
            </a:r>
            <a:r>
              <a:rPr lang="en-US" altLang="zh-TW" sz="4800" dirty="0" smtClean="0"/>
              <a:t>”?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4509120"/>
            <a:ext cx="5231358" cy="1759843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Fine </a:t>
            </a:r>
            <a:r>
              <a:rPr lang="en-US" altLang="zh-TW" dirty="0"/>
              <a:t>pyramid scale (0.95 in this paper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du</a:t>
            </a:r>
            <a:r>
              <a:rPr lang="en-US" altLang="zh-TW" baseline="30000" dirty="0" err="1" smtClean="0"/>
              <a:t>k</a:t>
            </a:r>
            <a:r>
              <a:rPr lang="en-US" altLang="zh-TW" dirty="0"/>
              <a:t>, </a:t>
            </a:r>
            <a:r>
              <a:rPr lang="en-US" altLang="zh-TW" dirty="0" err="1"/>
              <a:t>dv</a:t>
            </a:r>
            <a:r>
              <a:rPr lang="en-US" altLang="zh-TW" baseline="30000" dirty="0" err="1"/>
              <a:t>k</a:t>
            </a:r>
            <a:r>
              <a:rPr lang="en-US" altLang="zh-TW" dirty="0"/>
              <a:t> small </a:t>
            </a:r>
            <a:r>
              <a:rPr lang="en-US" altLang="zh-TW" dirty="0" smtClean="0"/>
              <a:t>enough.</a:t>
            </a:r>
          </a:p>
          <a:p>
            <a:r>
              <a:rPr lang="en-US" altLang="zh-TW" dirty="0"/>
              <a:t>L</a:t>
            </a:r>
            <a:r>
              <a:rPr lang="en-US" altLang="zh-TW" dirty="0" smtClean="0"/>
              <a:t>inearize on </a:t>
            </a:r>
            <a:r>
              <a:rPr lang="en-US" altLang="zh-TW" dirty="0" err="1" smtClean="0"/>
              <a:t>du,dv</a:t>
            </a:r>
            <a:r>
              <a:rPr lang="en-US" altLang="zh-TW" dirty="0"/>
              <a:t> instead of u, </a:t>
            </a:r>
            <a:r>
              <a:rPr lang="en-US" altLang="zh-TW" dirty="0" smtClean="0"/>
              <a:t>v:</a:t>
            </a:r>
            <a:endParaRPr lang="en-US" altLang="zh-TW" dirty="0"/>
          </a:p>
          <a:p>
            <a:endParaRPr lang="zh-TW" altLang="en-US" dirty="0"/>
          </a:p>
        </p:txBody>
      </p:sp>
      <p:grpSp>
        <p:nvGrpSpPr>
          <p:cNvPr id="4" name="Group 27"/>
          <p:cNvGrpSpPr/>
          <p:nvPr/>
        </p:nvGrpSpPr>
        <p:grpSpPr>
          <a:xfrm>
            <a:off x="5626894" y="725309"/>
            <a:ext cx="3694545" cy="2895600"/>
            <a:chOff x="304800" y="2438400"/>
            <a:chExt cx="3694545" cy="2895600"/>
          </a:xfrm>
        </p:grpSpPr>
        <p:cxnSp>
          <p:nvCxnSpPr>
            <p:cNvPr id="5" name="Straight Connector 16"/>
            <p:cNvCxnSpPr/>
            <p:nvPr/>
          </p:nvCxnSpPr>
          <p:spPr>
            <a:xfrm rot="5400000">
              <a:off x="819150" y="3371850"/>
              <a:ext cx="1790700" cy="76200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9"/>
            <p:cNvCxnSpPr/>
            <p:nvPr/>
          </p:nvCxnSpPr>
          <p:spPr>
            <a:xfrm rot="5400000">
              <a:off x="-38100" y="3238500"/>
              <a:ext cx="2362200" cy="1066800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1" descr="R:\qyan\to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3505200"/>
              <a:ext cx="3694545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1" descr="R:\qyan\to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44707" y="2962275"/>
              <a:ext cx="2112818" cy="10458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1" descr="R:\qyan\toy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71599" y="2667000"/>
              <a:ext cx="1103746" cy="546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1" descr="R:\qyan\toy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18095" y="2438400"/>
              <a:ext cx="461818" cy="228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1" name="Straight Connector 26"/>
            <p:cNvCxnSpPr/>
            <p:nvPr/>
          </p:nvCxnSpPr>
          <p:spPr>
            <a:xfrm rot="16200000" flipH="1">
              <a:off x="1085272" y="3447472"/>
              <a:ext cx="2362200" cy="648855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7"/>
            <p:cNvCxnSpPr/>
            <p:nvPr/>
          </p:nvCxnSpPr>
          <p:spPr>
            <a:xfrm>
              <a:off x="2057400" y="2514600"/>
              <a:ext cx="1676400" cy="1371600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群組 12"/>
          <p:cNvGrpSpPr/>
          <p:nvPr/>
        </p:nvGrpSpPr>
        <p:grpSpPr>
          <a:xfrm>
            <a:off x="3053490" y="1563509"/>
            <a:ext cx="2586181" cy="2286000"/>
            <a:chOff x="6400800" y="2743200"/>
            <a:chExt cx="2586181" cy="2286000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00800" y="2743200"/>
              <a:ext cx="2586181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Oval 20"/>
            <p:cNvSpPr/>
            <p:nvPr/>
          </p:nvSpPr>
          <p:spPr>
            <a:xfrm>
              <a:off x="7787248" y="3462830"/>
              <a:ext cx="91440" cy="914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317186" y="1537224"/>
            <a:ext cx="2586181" cy="2286000"/>
            <a:chOff x="3581400" y="2743200"/>
            <a:chExt cx="2586181" cy="2286000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81400" y="2743200"/>
              <a:ext cx="2586181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Oval 27"/>
            <p:cNvSpPr/>
            <p:nvPr/>
          </p:nvSpPr>
          <p:spPr>
            <a:xfrm>
              <a:off x="4915272" y="3633131"/>
              <a:ext cx="91440" cy="914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5"/>
          <p:cNvCxnSpPr/>
          <p:nvPr/>
        </p:nvCxnSpPr>
        <p:spPr>
          <a:xfrm flipV="1">
            <a:off x="4053548" y="4126084"/>
            <a:ext cx="304800" cy="176871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3"/>
          <p:cNvSpPr/>
          <p:nvPr/>
        </p:nvSpPr>
        <p:spPr>
          <a:xfrm>
            <a:off x="3811298" y="3973684"/>
            <a:ext cx="7620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27" name="Straight Arrow Connector 15"/>
          <p:cNvCxnSpPr/>
          <p:nvPr/>
        </p:nvCxnSpPr>
        <p:spPr>
          <a:xfrm flipV="1">
            <a:off x="1500303" y="4126084"/>
            <a:ext cx="242195" cy="169902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3"/>
          <p:cNvSpPr/>
          <p:nvPr/>
        </p:nvSpPr>
        <p:spPr>
          <a:xfrm>
            <a:off x="1258053" y="3966714"/>
            <a:ext cx="7620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202959" y="616843"/>
            <a:ext cx="7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k=1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279457" y="3852974"/>
            <a:ext cx="97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k=k</a:t>
            </a:r>
            <a:r>
              <a:rPr lang="en-US" altLang="zh-TW" baseline="-25000" dirty="0" smtClean="0"/>
              <a:t>0</a:t>
            </a:r>
            <a:r>
              <a:rPr lang="en-US" altLang="zh-TW" dirty="0"/>
              <a:t>+1</a:t>
            </a:r>
            <a:endParaRPr lang="zh-TW" altLang="en-US" baseline="-25000" dirty="0"/>
          </a:p>
        </p:txBody>
      </p:sp>
      <p:graphicFrame>
        <p:nvGraphicFramePr>
          <p:cNvPr id="32" name="物件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201375"/>
              </p:ext>
            </p:extLst>
          </p:nvPr>
        </p:nvGraphicFramePr>
        <p:xfrm>
          <a:off x="4723623" y="4019604"/>
          <a:ext cx="511652" cy="389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name="Equation" r:id="rId9" imgW="266400" imgH="203040" progId="">
                  <p:embed/>
                </p:oleObj>
              </mc:Choice>
              <mc:Fallback>
                <p:oleObj name="Equation" r:id="rId9" imgW="26640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623" y="4019604"/>
                        <a:ext cx="511652" cy="389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文字方塊 32"/>
          <p:cNvSpPr txBox="1"/>
          <p:nvPr/>
        </p:nvSpPr>
        <p:spPr>
          <a:xfrm>
            <a:off x="6067326" y="1042420"/>
            <a:ext cx="7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k=k</a:t>
            </a:r>
            <a:r>
              <a:rPr lang="en-US" altLang="zh-TW" baseline="-25000" dirty="0" smtClean="0"/>
              <a:t>0</a:t>
            </a:r>
            <a:endParaRPr lang="zh-TW" altLang="en-US" baseline="-250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5662918" y="1587440"/>
            <a:ext cx="90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k=k</a:t>
            </a:r>
            <a:r>
              <a:rPr lang="en-US" altLang="zh-TW" baseline="-25000" dirty="0" smtClean="0"/>
              <a:t>0</a:t>
            </a:r>
            <a:r>
              <a:rPr lang="en-US" altLang="zh-TW" dirty="0"/>
              <a:t>+1</a:t>
            </a:r>
            <a:endParaRPr lang="zh-TW" altLang="en-US" baseline="-25000" dirty="0"/>
          </a:p>
        </p:txBody>
      </p:sp>
      <p:graphicFrame>
        <p:nvGraphicFramePr>
          <p:cNvPr id="35" name="物件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022779"/>
              </p:ext>
            </p:extLst>
          </p:nvPr>
        </p:nvGraphicFramePr>
        <p:xfrm>
          <a:off x="2122149" y="3992109"/>
          <a:ext cx="6810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Equation" r:id="rId11" imgW="355320" imgH="203040" progId="">
                  <p:embed/>
                </p:oleObj>
              </mc:Choice>
              <mc:Fallback>
                <p:oleObj name="Equation" r:id="rId11" imgW="35532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149" y="3992109"/>
                        <a:ext cx="681037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物件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33010"/>
              </p:ext>
            </p:extLst>
          </p:nvPr>
        </p:nvGraphicFramePr>
        <p:xfrm>
          <a:off x="5931694" y="3429000"/>
          <a:ext cx="28479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Equation" r:id="rId13" imgW="1485720" imgH="736560" progId="">
                  <p:embed/>
                </p:oleObj>
              </mc:Choice>
              <mc:Fallback>
                <p:oleObj name="Equation" r:id="rId13" imgW="1485720" imgH="736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694" y="3429000"/>
                        <a:ext cx="2847975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文字方塊 36"/>
          <p:cNvSpPr txBox="1"/>
          <p:nvPr/>
        </p:nvSpPr>
        <p:spPr>
          <a:xfrm>
            <a:off x="3053490" y="3894685"/>
            <a:ext cx="97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k=k</a:t>
            </a:r>
            <a:r>
              <a:rPr lang="en-US" altLang="zh-TW" baseline="-25000" dirty="0" smtClean="0"/>
              <a:t>0</a:t>
            </a:r>
            <a:endParaRPr lang="zh-TW" altLang="en-US" baseline="-25000" dirty="0"/>
          </a:p>
        </p:txBody>
      </p:sp>
      <p:sp>
        <p:nvSpPr>
          <p:cNvPr id="39" name="矩形 38"/>
          <p:cNvSpPr/>
          <p:nvPr/>
        </p:nvSpPr>
        <p:spPr>
          <a:xfrm>
            <a:off x="5523393" y="355977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Assume k=layer number</a:t>
            </a:r>
          </a:p>
        </p:txBody>
      </p:sp>
      <p:cxnSp>
        <p:nvCxnSpPr>
          <p:cNvPr id="40" name="Straight Arrow Connector 15"/>
          <p:cNvCxnSpPr/>
          <p:nvPr/>
        </p:nvCxnSpPr>
        <p:spPr>
          <a:xfrm flipV="1">
            <a:off x="7006470" y="5569043"/>
            <a:ext cx="798170" cy="623728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22"/>
          <p:cNvCxnSpPr/>
          <p:nvPr/>
        </p:nvCxnSpPr>
        <p:spPr>
          <a:xfrm flipV="1">
            <a:off x="7012350" y="5614621"/>
            <a:ext cx="534801" cy="568708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15"/>
          <p:cNvCxnSpPr/>
          <p:nvPr/>
        </p:nvCxnSpPr>
        <p:spPr>
          <a:xfrm flipH="1">
            <a:off x="7547151" y="5595581"/>
            <a:ext cx="257491" cy="19040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23"/>
          <p:cNvSpPr/>
          <p:nvPr/>
        </p:nvSpPr>
        <p:spPr>
          <a:xfrm>
            <a:off x="6528914" y="5211877"/>
            <a:ext cx="1746185" cy="11917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物件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931552"/>
              </p:ext>
            </p:extLst>
          </p:nvPr>
        </p:nvGraphicFramePr>
        <p:xfrm>
          <a:off x="6564529" y="5595581"/>
          <a:ext cx="6810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Equation" r:id="rId15" imgW="355320" imgH="203040" progId="">
                  <p:embed/>
                </p:oleObj>
              </mc:Choice>
              <mc:Fallback>
                <p:oleObj name="Equation" r:id="rId15" imgW="35532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529" y="5595581"/>
                        <a:ext cx="681037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物件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490878"/>
              </p:ext>
            </p:extLst>
          </p:nvPr>
        </p:nvGraphicFramePr>
        <p:xfrm>
          <a:off x="7588466" y="5880907"/>
          <a:ext cx="511652" cy="389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Equation" r:id="rId16" imgW="266400" imgH="203040" progId="">
                  <p:embed/>
                </p:oleObj>
              </mc:Choice>
              <mc:Fallback>
                <p:oleObj name="Equation" r:id="rId16" imgW="26640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466" y="5880907"/>
                        <a:ext cx="511652" cy="389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物件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142918"/>
              </p:ext>
            </p:extLst>
          </p:nvPr>
        </p:nvGraphicFramePr>
        <p:xfrm>
          <a:off x="7460730" y="5178518"/>
          <a:ext cx="708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Equation" r:id="rId17" imgW="368280" imgH="203040" progId="">
                  <p:embed/>
                </p:oleObj>
              </mc:Choice>
              <mc:Fallback>
                <p:oleObj name="Equation" r:id="rId17" imgW="36828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0730" y="5178518"/>
                        <a:ext cx="7080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物件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215508"/>
              </p:ext>
            </p:extLst>
          </p:nvPr>
        </p:nvGraphicFramePr>
        <p:xfrm>
          <a:off x="899592" y="5855343"/>
          <a:ext cx="4233348" cy="76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Equation" r:id="rId19" imgW="2793960" imgH="507960" progId="">
                  <p:embed/>
                </p:oleObj>
              </mc:Choice>
              <mc:Fallback>
                <p:oleObj name="Equation" r:id="rId19" imgW="2793960" imgH="507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855343"/>
                        <a:ext cx="4233348" cy="7688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1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800" dirty="0"/>
              <a:t>Why still using </a:t>
            </a:r>
            <a:r>
              <a:rPr lang="en-US" altLang="zh-TW" sz="4800" dirty="0" smtClean="0"/>
              <a:t>“coarse-to-fine”?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1324743"/>
          </a:xfrm>
        </p:spPr>
        <p:txBody>
          <a:bodyPr>
            <a:normAutofit fontScale="85000" lnSpcReduction="10000"/>
          </a:bodyPr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altLang="zh-TW" sz="3000" dirty="0"/>
              <a:t>For large structure, the </a:t>
            </a:r>
            <a:r>
              <a:rPr lang="en-US" altLang="zh-TW" sz="3000" dirty="0" smtClean="0"/>
              <a:t>coarse-to-fine </a:t>
            </a:r>
            <a:r>
              <a:rPr lang="en-US" altLang="zh-TW" sz="3000" dirty="0"/>
              <a:t>technique is more accurate than descriptor match. </a:t>
            </a:r>
          </a:p>
          <a:p>
            <a:r>
              <a:rPr lang="en-US" altLang="zh-TW" dirty="0" smtClean="0"/>
              <a:t>For small structure: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2950096" y="3213426"/>
            <a:ext cx="2586181" cy="2286000"/>
            <a:chOff x="6400800" y="2743200"/>
            <a:chExt cx="2586181" cy="2286000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2743200"/>
              <a:ext cx="2586181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Oval 20"/>
            <p:cNvSpPr/>
            <p:nvPr/>
          </p:nvSpPr>
          <p:spPr>
            <a:xfrm>
              <a:off x="7071360" y="3718560"/>
              <a:ext cx="91440" cy="914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213792" y="3187141"/>
            <a:ext cx="2586181" cy="2286000"/>
            <a:chOff x="3581400" y="2743200"/>
            <a:chExt cx="2586181" cy="2286000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2743200"/>
              <a:ext cx="2586181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Oval 27"/>
            <p:cNvSpPr/>
            <p:nvPr/>
          </p:nvSpPr>
          <p:spPr>
            <a:xfrm>
              <a:off x="4305300" y="3752850"/>
              <a:ext cx="91440" cy="914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22"/>
          <p:cNvCxnSpPr/>
          <p:nvPr/>
        </p:nvCxnSpPr>
        <p:spPr>
          <a:xfrm rot="10800000">
            <a:off x="704796" y="6183546"/>
            <a:ext cx="152400" cy="72097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1"/>
          <p:cNvSpPr/>
          <p:nvPr/>
        </p:nvSpPr>
        <p:spPr>
          <a:xfrm>
            <a:off x="399995" y="5993043"/>
            <a:ext cx="762000" cy="457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Arrow Connector 15"/>
          <p:cNvCxnSpPr/>
          <p:nvPr/>
        </p:nvCxnSpPr>
        <p:spPr>
          <a:xfrm flipV="1">
            <a:off x="4337939" y="5776001"/>
            <a:ext cx="304800" cy="176871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3"/>
          <p:cNvSpPr/>
          <p:nvPr/>
        </p:nvSpPr>
        <p:spPr>
          <a:xfrm>
            <a:off x="4095689" y="5623601"/>
            <a:ext cx="7620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957239" y="5660565"/>
            <a:ext cx="694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W</a:t>
            </a:r>
            <a:r>
              <a:rPr lang="en-US" altLang="zh-TW" baseline="30000" dirty="0" err="1" smtClean="0"/>
              <a:t>k</a:t>
            </a:r>
            <a:endParaRPr lang="zh-TW" altLang="en-US" baseline="30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210524" y="586443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Ideal</a:t>
            </a:r>
          </a:p>
          <a:p>
            <a:r>
              <a:rPr lang="en-US" altLang="zh-TW" dirty="0" smtClean="0"/>
              <a:t>W</a:t>
            </a:r>
            <a:r>
              <a:rPr lang="en-US" altLang="zh-TW" baseline="30000" dirty="0" smtClean="0"/>
              <a:t>k+1</a:t>
            </a:r>
            <a:endParaRPr lang="zh-TW" altLang="en-US" baseline="300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047785" y="3169452"/>
            <a:ext cx="798170" cy="623728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2"/>
          <p:cNvCxnSpPr/>
          <p:nvPr/>
        </p:nvCxnSpPr>
        <p:spPr>
          <a:xfrm rot="10800000">
            <a:off x="6654579" y="3529492"/>
            <a:ext cx="399085" cy="254246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5"/>
          <p:cNvCxnSpPr/>
          <p:nvPr/>
        </p:nvCxnSpPr>
        <p:spPr>
          <a:xfrm flipH="1">
            <a:off x="6702956" y="3195990"/>
            <a:ext cx="1142999" cy="333502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7446870" y="3464454"/>
            <a:ext cx="561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W</a:t>
            </a:r>
            <a:r>
              <a:rPr lang="en-US" altLang="zh-TW" baseline="30000" dirty="0" err="1" smtClean="0"/>
              <a:t>k</a:t>
            </a:r>
            <a:endParaRPr lang="zh-TW" altLang="en-US" baseline="30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094315" y="3357661"/>
            <a:ext cx="705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idealW</a:t>
            </a:r>
            <a:r>
              <a:rPr lang="en-US" altLang="zh-TW" baseline="30000" dirty="0" smtClean="0"/>
              <a:t>k+1</a:t>
            </a:r>
            <a:endParaRPr lang="zh-TW" altLang="en-US" baseline="30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726382" y="2780928"/>
            <a:ext cx="77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Ideal </a:t>
            </a:r>
            <a:r>
              <a:rPr lang="en-US" altLang="zh-TW" dirty="0" err="1" smtClean="0">
                <a:solidFill>
                  <a:srgbClr val="FF0000"/>
                </a:solidFill>
              </a:rPr>
              <a:t>dW</a:t>
            </a:r>
            <a:r>
              <a:rPr lang="en-US" altLang="zh-TW" baseline="30000" dirty="0" err="1" smtClean="0">
                <a:solidFill>
                  <a:srgbClr val="FF0000"/>
                </a:solidFill>
              </a:rPr>
              <a:t>k</a:t>
            </a:r>
            <a:endParaRPr lang="zh-TW" altLang="en-US" baseline="30000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36278" y="4003992"/>
            <a:ext cx="3572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move distance &gt; size scale </a:t>
            </a:r>
            <a:br>
              <a:rPr lang="en-US" altLang="zh-TW" dirty="0" smtClean="0"/>
            </a:br>
            <a:r>
              <a:rPr lang="en-US" altLang="zh-TW" dirty="0" smtClean="0"/>
              <a:t>Ideal </a:t>
            </a:r>
            <a:r>
              <a:rPr lang="en-US" altLang="zh-TW" dirty="0" err="1" smtClean="0"/>
              <a:t>dW</a:t>
            </a:r>
            <a:r>
              <a:rPr lang="en-US" altLang="zh-TW" baseline="30000" dirty="0" err="1" smtClean="0"/>
              <a:t>k</a:t>
            </a:r>
            <a:r>
              <a:rPr lang="en-US" altLang="zh-TW" dirty="0" smtClean="0"/>
              <a:t> is too large to be found</a:t>
            </a:r>
          </a:p>
        </p:txBody>
      </p:sp>
      <p:sp>
        <p:nvSpPr>
          <p:cNvPr id="23" name="矩形 22"/>
          <p:cNvSpPr/>
          <p:nvPr/>
        </p:nvSpPr>
        <p:spPr>
          <a:xfrm>
            <a:off x="5580111" y="5881061"/>
            <a:ext cx="3528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descriptor match W</a:t>
            </a:r>
            <a:r>
              <a:rPr lang="en-US" altLang="zh-TW" baseline="-25000" dirty="0"/>
              <a:t>1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algn="ctr"/>
            <a:r>
              <a:rPr lang="en-US" altLang="zh-TW" dirty="0"/>
              <a:t>Ideal </a:t>
            </a:r>
            <a:r>
              <a:rPr lang="en-US" altLang="zh-TW" dirty="0" err="1"/>
              <a:t>dW</a:t>
            </a:r>
            <a:r>
              <a:rPr lang="en-US" altLang="zh-TW" baseline="30000" dirty="0" err="1"/>
              <a:t>k</a:t>
            </a:r>
            <a:r>
              <a:rPr lang="en-US" altLang="zh-TW" dirty="0" smtClean="0"/>
              <a:t> become much smaller</a:t>
            </a:r>
            <a:endParaRPr lang="en-US" altLang="zh-TW" dirty="0"/>
          </a:p>
        </p:txBody>
      </p:sp>
      <p:cxnSp>
        <p:nvCxnSpPr>
          <p:cNvPr id="24" name="直線接點 23"/>
          <p:cNvCxnSpPr/>
          <p:nvPr/>
        </p:nvCxnSpPr>
        <p:spPr>
          <a:xfrm>
            <a:off x="3521959" y="4094126"/>
            <a:ext cx="135617" cy="127575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5"/>
          <p:cNvCxnSpPr/>
          <p:nvPr/>
        </p:nvCxnSpPr>
        <p:spPr>
          <a:xfrm flipH="1" flipV="1">
            <a:off x="4427984" y="6309320"/>
            <a:ext cx="62215" cy="252400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3"/>
          <p:cNvSpPr/>
          <p:nvPr/>
        </p:nvSpPr>
        <p:spPr>
          <a:xfrm>
            <a:off x="4072136" y="6301018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/>
          <p:cNvSpPr/>
          <p:nvPr/>
        </p:nvSpPr>
        <p:spPr>
          <a:xfrm>
            <a:off x="2195736" y="4306379"/>
            <a:ext cx="3213655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Correct descriptor match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4950885" y="6344952"/>
            <a:ext cx="62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W</a:t>
            </a:r>
            <a:r>
              <a:rPr lang="en-US" altLang="zh-TW" baseline="30000" dirty="0" err="1" smtClean="0"/>
              <a:t>k</a:t>
            </a:r>
            <a:endParaRPr lang="zh-TW" altLang="en-US" baseline="30000" dirty="0"/>
          </a:p>
        </p:txBody>
      </p:sp>
      <p:sp>
        <p:nvSpPr>
          <p:cNvPr id="29" name="Rectangle 23"/>
          <p:cNvSpPr/>
          <p:nvPr/>
        </p:nvSpPr>
        <p:spPr>
          <a:xfrm>
            <a:off x="6045538" y="2708920"/>
            <a:ext cx="2270877" cy="12950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15"/>
          <p:cNvCxnSpPr/>
          <p:nvPr/>
        </p:nvCxnSpPr>
        <p:spPr>
          <a:xfrm flipH="1" flipV="1">
            <a:off x="6976324" y="5479218"/>
            <a:ext cx="379535" cy="195666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5"/>
          <p:cNvCxnSpPr/>
          <p:nvPr/>
        </p:nvCxnSpPr>
        <p:spPr>
          <a:xfrm flipH="1" flipV="1">
            <a:off x="7239166" y="5130795"/>
            <a:ext cx="137655" cy="558451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5"/>
          <p:cNvCxnSpPr/>
          <p:nvPr/>
        </p:nvCxnSpPr>
        <p:spPr>
          <a:xfrm flipH="1">
            <a:off x="7039425" y="5183470"/>
            <a:ext cx="199741" cy="317459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6654580" y="4653137"/>
            <a:ext cx="75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Ideal </a:t>
            </a:r>
            <a:r>
              <a:rPr lang="en-US" altLang="zh-TW" dirty="0" err="1">
                <a:solidFill>
                  <a:srgbClr val="FF0000"/>
                </a:solidFill>
              </a:rPr>
              <a:t>dW</a:t>
            </a:r>
            <a:r>
              <a:rPr lang="en-US" altLang="zh-TW" baseline="30000" dirty="0" err="1">
                <a:solidFill>
                  <a:srgbClr val="FF0000"/>
                </a:solidFill>
              </a:rPr>
              <a:t>k</a:t>
            </a:r>
            <a:endParaRPr lang="zh-TW" altLang="en-US" baseline="30000" dirty="0">
              <a:solidFill>
                <a:srgbClr val="FF0000"/>
              </a:solidFill>
            </a:endParaRPr>
          </a:p>
        </p:txBody>
      </p:sp>
      <p:sp>
        <p:nvSpPr>
          <p:cNvPr id="34" name="Rectangle 23"/>
          <p:cNvSpPr/>
          <p:nvPr/>
        </p:nvSpPr>
        <p:spPr>
          <a:xfrm>
            <a:off x="6203290" y="4653136"/>
            <a:ext cx="1970521" cy="1101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7263639" y="5227827"/>
            <a:ext cx="65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W</a:t>
            </a:r>
            <a:r>
              <a:rPr lang="en-US" altLang="zh-TW" baseline="30000" dirty="0" err="1" smtClean="0"/>
              <a:t>k</a:t>
            </a:r>
            <a:endParaRPr lang="zh-TW" altLang="en-US" baseline="30000" dirty="0"/>
          </a:p>
        </p:txBody>
      </p:sp>
      <p:sp>
        <p:nvSpPr>
          <p:cNvPr id="36" name="矩形 35"/>
          <p:cNvSpPr/>
          <p:nvPr/>
        </p:nvSpPr>
        <p:spPr>
          <a:xfrm>
            <a:off x="2091660" y="5528954"/>
            <a:ext cx="1980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B050"/>
                </a:solidFill>
              </a:rPr>
              <a:t>Without descriptor match</a:t>
            </a:r>
            <a:endParaRPr lang="en-US" altLang="zh-TW" dirty="0">
              <a:solidFill>
                <a:srgbClr val="00B05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118777" y="6186721"/>
            <a:ext cx="1980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With 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dirty="0" smtClean="0">
                <a:solidFill>
                  <a:srgbClr val="FF0000"/>
                </a:solidFill>
              </a:rPr>
              <a:t>descriptor match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365500" y="5227827"/>
            <a:ext cx="705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idealW</a:t>
            </a:r>
            <a:r>
              <a:rPr lang="en-US" altLang="zh-TW" baseline="30000" dirty="0" smtClean="0"/>
              <a:t>k+1</a:t>
            </a:r>
            <a:endParaRPr lang="zh-TW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1230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coarse-to-fine example with large displacement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3322712" cy="2692896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In coarse layer, the detail has been smoothed away. </a:t>
            </a:r>
          </a:p>
          <a:p>
            <a:r>
              <a:rPr lang="en-US" altLang="zh-TW" dirty="0" smtClean="0"/>
              <a:t>So it shows the result of descriptor matches on the feet, racket and some outlier on background. </a:t>
            </a:r>
            <a:endParaRPr lang="zh-TW" alt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 l="21555" r="39939"/>
          <a:stretch>
            <a:fillRect/>
          </a:stretch>
        </p:blipFill>
        <p:spPr bwMode="auto">
          <a:xfrm>
            <a:off x="3995936" y="1772816"/>
            <a:ext cx="468052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80828"/>
          <a:stretch>
            <a:fillRect/>
          </a:stretch>
        </p:blipFill>
        <p:spPr bwMode="auto">
          <a:xfrm>
            <a:off x="755576" y="4437112"/>
            <a:ext cx="230425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0449" r="1017"/>
          <a:stretch>
            <a:fillRect/>
          </a:stretch>
        </p:blipFill>
        <p:spPr bwMode="auto">
          <a:xfrm>
            <a:off x="3923928" y="4373865"/>
            <a:ext cx="4752528" cy="248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4427984" y="3212976"/>
            <a:ext cx="720080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436096" y="2060848"/>
            <a:ext cx="720080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804248" y="5805264"/>
            <a:ext cx="720080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812360" y="4581128"/>
            <a:ext cx="720080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8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09601" cy="1143000"/>
          </a:xfrm>
        </p:spPr>
        <p:txBody>
          <a:bodyPr>
            <a:normAutofit fontScale="90000"/>
          </a:bodyPr>
          <a:lstStyle/>
          <a:p>
            <a:r>
              <a:rPr lang="en-US" altLang="zh-TW" sz="4800" dirty="0"/>
              <a:t>Why continuous model</a:t>
            </a:r>
            <a:r>
              <a:rPr lang="en-US" altLang="zh-TW" sz="4800" dirty="0" smtClean="0"/>
              <a:t>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6369197" cy="45259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TW" dirty="0" smtClean="0"/>
                  <a:t>We have to discretize in the end, why don’t we discretize it at the first place? </a:t>
                </a:r>
              </a:p>
              <a:p>
                <a:r>
                  <a:rPr lang="en-US" altLang="zh-TW" dirty="0" smtClean="0"/>
                  <a:t>traditional discrete objective function: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zh-TW" alt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dirty="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dirty="0" smtClean="0">
                            <a:latin typeface="Cambria Math"/>
                          </a:rPr>
                          <m:t>𝑾</m:t>
                        </m:r>
                      </m:e>
                    </m:d>
                    <m:r>
                      <a:rPr lang="en-US" altLang="zh-TW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𝑦</m:t>
                        </m:r>
                      </m:sub>
                      <m:sup/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TW" i="1" dirty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 dirty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b="0" i="1" dirty="0" smtClean="0">
                                <a:latin typeface="Cambria Math"/>
                              </a:rPr>
                              <m:t>),</m:t>
                            </m:r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altLang="zh-TW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 dirty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TW" i="1" dirty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i="1" dirty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i="1" dirty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TW" dirty="0" smtClean="0"/>
                  <a:t> 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continuous </a:t>
                </a:r>
                <a:r>
                  <a:rPr lang="en-US" altLang="zh-TW" dirty="0"/>
                  <a:t>objective </a:t>
                </a:r>
                <a:r>
                  <a:rPr lang="en-US" altLang="zh-TW" dirty="0" smtClean="0"/>
                  <a:t>function 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(</a:t>
                </a:r>
                <a:r>
                  <a:rPr lang="en-US" altLang="zh-TW" dirty="0" err="1" smtClean="0"/>
                  <a:t>variational</a:t>
                </a:r>
                <a:r>
                  <a:rPr lang="en-US" altLang="zh-TW" dirty="0" smtClean="0"/>
                  <a:t> model):</a:t>
                </a:r>
              </a:p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dirty="0">
                          <a:latin typeface="Cambria Math"/>
                        </a:rPr>
                        <m:t>E</m:t>
                      </m:r>
                      <m:d>
                        <m:d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1" i="1" dirty="0">
                              <a:latin typeface="Cambria Math"/>
                            </a:rPr>
                            <m:t>𝑾</m:t>
                          </m:r>
                        </m:e>
                      </m:d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dirty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altLang="zh-TW" i="1" dirty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i="1" dirty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i="1" dirty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zh-TW" i="1" dirty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i="1" dirty="0">
                                  <a:latin typeface="Cambria Math"/>
                                </a:rPr>
                                <m:t>),</m:t>
                              </m:r>
                              <m:r>
                                <a:rPr lang="en-US" altLang="zh-TW" i="1" dirty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altLang="zh-TW" i="1" dirty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i="1" dirty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i="1" dirty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zh-TW" i="1" dirty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i="1" dirty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i="1" dirty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altLang="zh-TW" b="0" i="1" dirty="0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dirty="0" smtClean="0">
                              <a:latin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In the coarse-to-fine optimization process, </a:t>
                </a:r>
              </a:p>
              <a:p>
                <a:pPr lvl="1"/>
                <a:r>
                  <a:rPr lang="en-US" altLang="zh-TW" dirty="0" smtClean="0"/>
                  <a:t>Discrete </a:t>
                </a:r>
                <a:r>
                  <a:rPr lang="en-US" altLang="zh-TW" dirty="0"/>
                  <a:t>objective function can’t </a:t>
                </a:r>
                <a:r>
                  <a:rPr lang="en-US" altLang="zh-TW" dirty="0" smtClean="0"/>
                  <a:t>see the </a:t>
                </a:r>
                <a:r>
                  <a:rPr lang="en-US" altLang="zh-TW" dirty="0" err="1" smtClean="0"/>
                  <a:t>subpixel</a:t>
                </a:r>
                <a:r>
                  <a:rPr lang="en-US" altLang="zh-TW" dirty="0" smtClean="0"/>
                  <a:t> accuracy difference until the finer level.</a:t>
                </a:r>
              </a:p>
              <a:p>
                <a:pPr lvl="1"/>
                <a:r>
                  <a:rPr lang="en-US" altLang="zh-TW" dirty="0"/>
                  <a:t>The decision of coarse level will significantly affect the fine </a:t>
                </a:r>
                <a:r>
                  <a:rPr lang="en-US" altLang="zh-TW" dirty="0" smtClean="0"/>
                  <a:t>level.</a:t>
                </a:r>
                <a:endParaRPr lang="en-US" altLang="zh-TW" dirty="0"/>
              </a:p>
              <a:p>
                <a:pPr lvl="1"/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6369197" cy="4525963"/>
              </a:xfrm>
              <a:blipFill rotWithShape="1">
                <a:blip r:embed="rId3"/>
                <a:stretch>
                  <a:fillRect t="-25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7"/>
          <p:cNvGrpSpPr/>
          <p:nvPr/>
        </p:nvGrpSpPr>
        <p:grpSpPr>
          <a:xfrm>
            <a:off x="6235415" y="679870"/>
            <a:ext cx="3134446" cy="2456622"/>
            <a:chOff x="304800" y="2438400"/>
            <a:chExt cx="3694545" cy="2895600"/>
          </a:xfrm>
        </p:grpSpPr>
        <p:cxnSp>
          <p:nvCxnSpPr>
            <p:cNvPr id="5" name="Straight Connector 16"/>
            <p:cNvCxnSpPr/>
            <p:nvPr/>
          </p:nvCxnSpPr>
          <p:spPr>
            <a:xfrm rot="5400000">
              <a:off x="819150" y="3371850"/>
              <a:ext cx="1790700" cy="76200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9"/>
            <p:cNvCxnSpPr/>
            <p:nvPr/>
          </p:nvCxnSpPr>
          <p:spPr>
            <a:xfrm rot="5400000">
              <a:off x="-38100" y="3238500"/>
              <a:ext cx="2362200" cy="1066800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1" descr="R:\qyan\to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3505200"/>
              <a:ext cx="3694545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1" descr="R:\qyan\to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44707" y="2962275"/>
              <a:ext cx="2112818" cy="10458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1" descr="R:\qyan\toy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71599" y="2667000"/>
              <a:ext cx="1103746" cy="5463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1" descr="R:\qyan\toy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18095" y="2438400"/>
              <a:ext cx="461818" cy="228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1" name="Straight Connector 26"/>
            <p:cNvCxnSpPr/>
            <p:nvPr/>
          </p:nvCxnSpPr>
          <p:spPr>
            <a:xfrm rot="16200000" flipH="1">
              <a:off x="1085272" y="3447472"/>
              <a:ext cx="2362200" cy="648855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7"/>
            <p:cNvCxnSpPr/>
            <p:nvPr/>
          </p:nvCxnSpPr>
          <p:spPr>
            <a:xfrm>
              <a:off x="2057400" y="2514600"/>
              <a:ext cx="1676400" cy="1371600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平行四邊形 12"/>
          <p:cNvSpPr/>
          <p:nvPr/>
        </p:nvSpPr>
        <p:spPr>
          <a:xfrm>
            <a:off x="6882453" y="4725144"/>
            <a:ext cx="1900734" cy="864096"/>
          </a:xfrm>
          <a:prstGeom prst="parallelogram">
            <a:avLst>
              <a:gd name="adj" fmla="val 6732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平行四邊形 13"/>
          <p:cNvSpPr/>
          <p:nvPr/>
        </p:nvSpPr>
        <p:spPr>
          <a:xfrm>
            <a:off x="7177938" y="3861048"/>
            <a:ext cx="1267156" cy="576064"/>
          </a:xfrm>
          <a:prstGeom prst="parallelogram">
            <a:avLst>
              <a:gd name="adj" fmla="val 6732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 flipH="1">
            <a:off x="7315144" y="4725144"/>
            <a:ext cx="582874" cy="86409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7736417" y="4725144"/>
            <a:ext cx="593649" cy="86409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H="1">
            <a:off x="7249946" y="5013176"/>
            <a:ext cx="132467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 flipH="1">
            <a:off x="7074082" y="5301208"/>
            <a:ext cx="132467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14" idx="1"/>
            <a:endCxn id="14" idx="3"/>
          </p:cNvCxnSpPr>
          <p:nvPr/>
        </p:nvCxnSpPr>
        <p:spPr>
          <a:xfrm flipH="1">
            <a:off x="7617587" y="3861048"/>
            <a:ext cx="387858" cy="5760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4" idx="2"/>
            <a:endCxn id="14" idx="5"/>
          </p:cNvCxnSpPr>
          <p:nvPr/>
        </p:nvCxnSpPr>
        <p:spPr>
          <a:xfrm flipH="1">
            <a:off x="7371867" y="4149080"/>
            <a:ext cx="87929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H="1" flipV="1">
            <a:off x="7997781" y="3645024"/>
            <a:ext cx="193929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V="1">
            <a:off x="6882454" y="3645024"/>
            <a:ext cx="481749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H="1" flipV="1">
            <a:off x="8191710" y="3212976"/>
            <a:ext cx="605664" cy="1546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 flipV="1">
            <a:off x="7488118" y="3284984"/>
            <a:ext cx="129469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7673896" y="4005064"/>
            <a:ext cx="359345" cy="1573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>
            <a:off x="7560272" y="4864918"/>
            <a:ext cx="690893" cy="2922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H="1">
            <a:off x="7575943" y="4005064"/>
            <a:ext cx="550490" cy="1573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 flipH="1">
            <a:off x="7415305" y="4872682"/>
            <a:ext cx="983448" cy="2845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/>
          <p:nvPr/>
        </p:nvCxnSpPr>
        <p:spPr>
          <a:xfrm flipH="1">
            <a:off x="7692996" y="4005064"/>
            <a:ext cx="219285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>
          <a:xfrm flipH="1">
            <a:off x="7673896" y="4867039"/>
            <a:ext cx="323885" cy="2901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平行四邊形 81"/>
          <p:cNvSpPr/>
          <p:nvPr/>
        </p:nvSpPr>
        <p:spPr>
          <a:xfrm>
            <a:off x="6082456" y="5949280"/>
            <a:ext cx="1267156" cy="576064"/>
          </a:xfrm>
          <a:prstGeom prst="parallelogram">
            <a:avLst>
              <a:gd name="adj" fmla="val 6732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3" name="直線接點 82"/>
          <p:cNvCxnSpPr>
            <a:stCxn id="82" idx="1"/>
            <a:endCxn id="82" idx="3"/>
          </p:cNvCxnSpPr>
          <p:nvPr/>
        </p:nvCxnSpPr>
        <p:spPr>
          <a:xfrm flipH="1">
            <a:off x="6522105" y="5949280"/>
            <a:ext cx="387858" cy="5760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/>
          <p:cNvCxnSpPr>
            <a:stCxn id="82" idx="2"/>
            <a:endCxn id="82" idx="5"/>
          </p:cNvCxnSpPr>
          <p:nvPr/>
        </p:nvCxnSpPr>
        <p:spPr>
          <a:xfrm flipH="1">
            <a:off x="6276385" y="6237312"/>
            <a:ext cx="87929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/>
          <p:nvPr/>
        </p:nvCxnSpPr>
        <p:spPr>
          <a:xfrm>
            <a:off x="6578414" y="6093296"/>
            <a:ext cx="359345" cy="1573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/>
          <p:nvPr/>
        </p:nvCxnSpPr>
        <p:spPr>
          <a:xfrm flipH="1">
            <a:off x="6480461" y="6093296"/>
            <a:ext cx="550490" cy="1573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/>
          <p:cNvCxnSpPr/>
          <p:nvPr/>
        </p:nvCxnSpPr>
        <p:spPr>
          <a:xfrm flipH="1">
            <a:off x="6597514" y="6093296"/>
            <a:ext cx="219285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平行四邊形 87"/>
          <p:cNvSpPr/>
          <p:nvPr/>
        </p:nvSpPr>
        <p:spPr>
          <a:xfrm>
            <a:off x="7663457" y="5962630"/>
            <a:ext cx="1267156" cy="576064"/>
          </a:xfrm>
          <a:prstGeom prst="parallelogram">
            <a:avLst>
              <a:gd name="adj" fmla="val 6732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9" name="直線接點 88"/>
          <p:cNvCxnSpPr>
            <a:stCxn id="88" idx="1"/>
            <a:endCxn id="88" idx="3"/>
          </p:cNvCxnSpPr>
          <p:nvPr/>
        </p:nvCxnSpPr>
        <p:spPr>
          <a:xfrm flipH="1">
            <a:off x="8103106" y="5962630"/>
            <a:ext cx="387858" cy="5760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/>
          <p:cNvCxnSpPr>
            <a:stCxn id="88" idx="2"/>
            <a:endCxn id="88" idx="5"/>
          </p:cNvCxnSpPr>
          <p:nvPr/>
        </p:nvCxnSpPr>
        <p:spPr>
          <a:xfrm flipH="1">
            <a:off x="7857386" y="6250662"/>
            <a:ext cx="87929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>
          <a:xfrm>
            <a:off x="8159415" y="6106646"/>
            <a:ext cx="359345" cy="1573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/>
          <p:nvPr/>
        </p:nvCxnSpPr>
        <p:spPr>
          <a:xfrm flipH="1">
            <a:off x="8061462" y="6106646"/>
            <a:ext cx="550490" cy="1573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/>
          <p:nvPr/>
        </p:nvCxnSpPr>
        <p:spPr>
          <a:xfrm flipH="1">
            <a:off x="8297035" y="6106646"/>
            <a:ext cx="100766" cy="1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字方塊 94"/>
          <p:cNvSpPr txBox="1"/>
          <p:nvPr/>
        </p:nvSpPr>
        <p:spPr>
          <a:xfrm>
            <a:off x="105006" y="5954985"/>
            <a:ext cx="609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Lost are different</a:t>
            </a:r>
          </a:p>
          <a:p>
            <a:r>
              <a:rPr lang="en-US" altLang="zh-TW" dirty="0" smtClean="0"/>
              <a:t>But the discrete objective function can’t see the difference</a:t>
            </a:r>
            <a:endParaRPr lang="zh-TW" altLang="en-US" dirty="0"/>
          </a:p>
        </p:txBody>
      </p:sp>
      <p:sp>
        <p:nvSpPr>
          <p:cNvPr id="96" name="文字方塊 95"/>
          <p:cNvSpPr txBox="1"/>
          <p:nvPr/>
        </p:nvSpPr>
        <p:spPr>
          <a:xfrm>
            <a:off x="7291776" y="6052646"/>
            <a:ext cx="43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vs</a:t>
            </a:r>
            <a:endParaRPr lang="zh-TW" altLang="en-US" dirty="0"/>
          </a:p>
        </p:txBody>
      </p:sp>
      <p:sp>
        <p:nvSpPr>
          <p:cNvPr id="98" name="文字方塊 97"/>
          <p:cNvSpPr txBox="1"/>
          <p:nvPr/>
        </p:nvSpPr>
        <p:spPr>
          <a:xfrm>
            <a:off x="7723156" y="5683314"/>
            <a:ext cx="154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Lost=0.3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9" name="文字方塊 98"/>
          <p:cNvSpPr txBox="1"/>
          <p:nvPr/>
        </p:nvSpPr>
        <p:spPr>
          <a:xfrm>
            <a:off x="6078860" y="5682108"/>
            <a:ext cx="154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Lost=0.28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7155683" y="3449568"/>
            <a:ext cx="154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Lost=0.29</a:t>
            </a:r>
            <a:endParaRPr lang="zh-TW" altLang="en-US" dirty="0"/>
          </a:p>
        </p:txBody>
      </p:sp>
      <p:cxnSp>
        <p:nvCxnSpPr>
          <p:cNvPr id="104" name="直線單箭頭接點 103"/>
          <p:cNvCxnSpPr/>
          <p:nvPr/>
        </p:nvCxnSpPr>
        <p:spPr>
          <a:xfrm flipH="1">
            <a:off x="7606581" y="3986004"/>
            <a:ext cx="56876" cy="1630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/>
          <p:cNvCxnSpPr/>
          <p:nvPr/>
        </p:nvCxnSpPr>
        <p:spPr>
          <a:xfrm flipH="1">
            <a:off x="8025400" y="4005064"/>
            <a:ext cx="56876" cy="1630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/>
          <p:cNvCxnSpPr/>
          <p:nvPr/>
        </p:nvCxnSpPr>
        <p:spPr>
          <a:xfrm flipH="1">
            <a:off x="7415305" y="4864918"/>
            <a:ext cx="160638" cy="2922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/>
          <p:cNvCxnSpPr/>
          <p:nvPr/>
        </p:nvCxnSpPr>
        <p:spPr>
          <a:xfrm flipH="1">
            <a:off x="8251165" y="4867039"/>
            <a:ext cx="135279" cy="2901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單箭頭接點 113"/>
          <p:cNvCxnSpPr/>
          <p:nvPr/>
        </p:nvCxnSpPr>
        <p:spPr>
          <a:xfrm flipH="1">
            <a:off x="8102808" y="6107018"/>
            <a:ext cx="56876" cy="1630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單箭頭接點 114"/>
          <p:cNvCxnSpPr/>
          <p:nvPr/>
        </p:nvCxnSpPr>
        <p:spPr>
          <a:xfrm flipH="1">
            <a:off x="8521627" y="6126078"/>
            <a:ext cx="56876" cy="1630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文字方塊 115"/>
          <p:cNvSpPr txBox="1"/>
          <p:nvPr/>
        </p:nvSpPr>
        <p:spPr>
          <a:xfrm>
            <a:off x="7662738" y="6488668"/>
            <a:ext cx="130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Lost=0.29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33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Optimize process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474228"/>
            <a:ext cx="7467600" cy="594732"/>
          </a:xfrm>
          <a:solidFill>
            <a:srgbClr val="00B0F0"/>
          </a:solidFill>
        </p:spPr>
        <p:txBody>
          <a:bodyPr/>
          <a:lstStyle/>
          <a:p>
            <a:r>
              <a:rPr lang="en-US" altLang="zh-TW" dirty="0" smtClean="0"/>
              <a:t>Euler-Lagrange equation:</a:t>
            </a:r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1" y="3356992"/>
            <a:ext cx="46577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L_x(t,q(t),q'(t))-\frac{\mathrm{d}}{\mathrm{d}t}L_v(t,q(t),q'(t)) = 0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46235"/>
            <a:ext cx="3286125" cy="40005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4" y="1431429"/>
            <a:ext cx="48006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>
            <a:stCxn id="7173" idx="2"/>
            <a:endCxn id="7170" idx="0"/>
          </p:cNvCxnSpPr>
          <p:nvPr/>
        </p:nvCxnSpPr>
        <p:spPr>
          <a:xfrm>
            <a:off x="2747764" y="2183904"/>
            <a:ext cx="0" cy="1173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91621"/>
            <a:ext cx="3573587" cy="92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8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3861048"/>
            <a:ext cx="7467600" cy="2664296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err="1" smtClean="0"/>
              <a:t>E</a:t>
            </a:r>
            <a:r>
              <a:rPr lang="en-US" altLang="zh-TW" baseline="30000" dirty="0" err="1" smtClean="0"/>
              <a:t>k</a:t>
            </a:r>
            <a:r>
              <a:rPr lang="en-US" altLang="zh-TW" dirty="0" smtClean="0"/>
              <a:t> is convex and can be globally optimize.</a:t>
            </a:r>
          </a:p>
          <a:p>
            <a:pPr lvl="1"/>
            <a:r>
              <a:rPr lang="en-US" altLang="zh-TW" dirty="0" smtClean="0"/>
              <a:t>By making many assumptions and approximations at the coarse-to-fine step.</a:t>
            </a:r>
          </a:p>
          <a:p>
            <a:pPr lvl="1"/>
            <a:r>
              <a:rPr lang="en-US" altLang="zh-TW" dirty="0" smtClean="0"/>
              <a:t>follow the spirit of graduated non-convex optimization.</a:t>
            </a:r>
          </a:p>
          <a:p>
            <a:r>
              <a:rPr lang="en-US" altLang="zh-TW" dirty="0" smtClean="0"/>
              <a:t>If we don’t use continuous model</a:t>
            </a:r>
          </a:p>
          <a:p>
            <a:pPr lvl="1"/>
            <a:r>
              <a:rPr lang="en-US" altLang="zh-TW" dirty="0"/>
              <a:t>H</a:t>
            </a:r>
            <a:r>
              <a:rPr lang="en-US" altLang="zh-TW" dirty="0" smtClean="0"/>
              <a:t>ow to discretize the equation at each scale </a:t>
            </a:r>
            <a:r>
              <a:rPr lang="en-US" altLang="zh-TW" dirty="0"/>
              <a:t>without introducing any inconsistent </a:t>
            </a:r>
            <a:r>
              <a:rPr lang="en-US" altLang="zh-TW" dirty="0" err="1"/>
              <a:t>discretizaion</a:t>
            </a:r>
            <a:r>
              <a:rPr lang="en-US" altLang="zh-TW" dirty="0"/>
              <a:t> </a:t>
            </a:r>
            <a:r>
              <a:rPr lang="en-US" altLang="zh-TW" dirty="0" smtClean="0"/>
              <a:t>artifact?</a:t>
            </a:r>
          </a:p>
          <a:p>
            <a:pPr lvl="1"/>
            <a:r>
              <a:rPr lang="en-US" altLang="zh-TW" dirty="0" smtClean="0"/>
              <a:t>the relationships between flows on each scale are undefined…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651305"/>
              </p:ext>
            </p:extLst>
          </p:nvPr>
        </p:nvGraphicFramePr>
        <p:xfrm>
          <a:off x="589957" y="332656"/>
          <a:ext cx="617828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3" imgW="3352680" imgH="507960" progId="">
                  <p:embed/>
                </p:oleObj>
              </mc:Choice>
              <mc:Fallback>
                <p:oleObj name="Equation" r:id="rId3" imgW="3352680" imgH="50796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57" y="332656"/>
                        <a:ext cx="6178287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656" y="1932073"/>
            <a:ext cx="3456384" cy="178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611560" y="1196752"/>
            <a:ext cx="7776864" cy="86409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It is like to warp image2 according to the </a:t>
            </a:r>
            <a:r>
              <a:rPr lang="en-US" altLang="zh-TW" dirty="0" err="1" smtClean="0"/>
              <a:t>W</a:t>
            </a:r>
            <a:r>
              <a:rPr lang="en-US" altLang="zh-TW" baseline="30000" dirty="0" err="1" smtClean="0"/>
              <a:t>k</a:t>
            </a:r>
            <a:r>
              <a:rPr lang="en-US" altLang="zh-TW" dirty="0" smtClean="0"/>
              <a:t> at every scale, and compute flow between wrapped image2 and image1</a:t>
            </a: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21" y="2042572"/>
            <a:ext cx="2682298" cy="149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04" y="2342384"/>
            <a:ext cx="2487940" cy="96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Advantage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6290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Relatively simple, robust and fast</a:t>
            </a:r>
          </a:p>
          <a:p>
            <a:pPr lvl="1"/>
            <a:r>
              <a:rPr lang="en-US" altLang="zh-TW" dirty="0" smtClean="0"/>
              <a:t>Provide source code of optical flow and GPU accelerated version code for finding point trajectory.</a:t>
            </a:r>
          </a:p>
          <a:p>
            <a:pPr lvl="1"/>
            <a:r>
              <a:rPr lang="en-US" altLang="zh-TW" dirty="0" smtClean="0"/>
              <a:t>For 640x480 image:143s (CPU version) </a:t>
            </a:r>
            <a:r>
              <a:rPr lang="en-US" altLang="zh-TW" dirty="0"/>
              <a:t>-&gt; 1.84s </a:t>
            </a:r>
            <a:r>
              <a:rPr lang="en-US" altLang="zh-TW" dirty="0" smtClean="0"/>
              <a:t>(GPU </a:t>
            </a:r>
            <a:r>
              <a:rPr lang="en-US" altLang="zh-TW" dirty="0"/>
              <a:t>version) </a:t>
            </a:r>
            <a:r>
              <a:rPr lang="en-US" altLang="zh-TW" dirty="0" smtClean="0"/>
              <a:t>suitable for video usage.</a:t>
            </a:r>
          </a:p>
          <a:p>
            <a:pPr lvl="1"/>
            <a:r>
              <a:rPr lang="en-US" altLang="zh-TW" dirty="0" smtClean="0"/>
              <a:t>Point trajectory derived from this method induces or refines some new motion segment and multi-object tracking techniques.</a:t>
            </a:r>
          </a:p>
          <a:p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8609" y="5344616"/>
            <a:ext cx="6013999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26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Disadvantage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The most important disadvantage:</a:t>
            </a:r>
            <a:br>
              <a:rPr lang="en-US" altLang="zh-TW" dirty="0" smtClean="0"/>
            </a:br>
            <a:r>
              <a:rPr lang="en-US" altLang="zh-TW" dirty="0" smtClean="0"/>
              <a:t>LDOF directly incorporate the match result of descriptor into the energy function.</a:t>
            </a:r>
          </a:p>
          <a:p>
            <a:pPr lvl="1"/>
            <a:r>
              <a:rPr lang="en-US" altLang="zh-TW" dirty="0" smtClean="0"/>
              <a:t>Descriptor match can’t be perfect: </a:t>
            </a:r>
            <a:br>
              <a:rPr lang="en-US" altLang="zh-TW" dirty="0" smtClean="0"/>
            </a:br>
            <a:r>
              <a:rPr lang="en-US" altLang="zh-TW" dirty="0" smtClean="0"/>
              <a:t>introduce the bias of energy function</a:t>
            </a:r>
          </a:p>
          <a:p>
            <a:pPr lvl="1"/>
            <a:r>
              <a:rPr lang="en-US" altLang="zh-TW" dirty="0"/>
              <a:t>Descriptor match </a:t>
            </a:r>
            <a:r>
              <a:rPr lang="en-US" altLang="zh-TW" dirty="0" smtClean="0"/>
              <a:t>can provide the possible optimize direction, but we have to choose the best result only according to unbiased energy function.</a:t>
            </a:r>
          </a:p>
          <a:p>
            <a:pPr lvl="2"/>
            <a:r>
              <a:rPr lang="en-US" altLang="zh-TW" dirty="0" smtClean="0"/>
              <a:t>This concept is realized </a:t>
            </a:r>
            <a:r>
              <a:rPr lang="en-US" altLang="zh-TW" dirty="0"/>
              <a:t>by </a:t>
            </a:r>
            <a:r>
              <a:rPr lang="en-US" altLang="zh-TW" dirty="0" smtClean="0"/>
              <a:t>“Motion </a:t>
            </a:r>
            <a:r>
              <a:rPr lang="en-US" altLang="zh-TW" dirty="0"/>
              <a:t>Detail Preserving Optical Flow Estimation PAMI </a:t>
            </a:r>
            <a:r>
              <a:rPr lang="en-US" altLang="zh-TW" dirty="0" smtClean="0"/>
              <a:t>2012”</a:t>
            </a:r>
          </a:p>
          <a:p>
            <a:pPr lvl="3"/>
            <a:r>
              <a:rPr lang="en-US" altLang="zh-TW" dirty="0" smtClean="0"/>
              <a:t>Achieve the best result in </a:t>
            </a:r>
            <a:r>
              <a:rPr lang="en-US" altLang="zh-TW" dirty="0"/>
              <a:t>M</a:t>
            </a:r>
            <a:r>
              <a:rPr lang="en-US" altLang="zh-TW" dirty="0" smtClean="0"/>
              <a:t>iddlebury evaluation set and also with ability to deal with large displacement.</a:t>
            </a:r>
            <a:endParaRPr lang="en-US" altLang="zh-TW" dirty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9361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Disadvantage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/>
              <a:t>The descriptor match process doesn’t merge into optimize </a:t>
            </a:r>
            <a:r>
              <a:rPr lang="en-US" altLang="zh-TW" dirty="0" smtClean="0"/>
              <a:t>process and biased energy function, </a:t>
            </a:r>
            <a:r>
              <a:rPr lang="en-US" altLang="zh-TW" dirty="0"/>
              <a:t>so in order to</a:t>
            </a:r>
          </a:p>
          <a:p>
            <a:pPr lvl="1"/>
            <a:r>
              <a:rPr lang="en-US" altLang="zh-TW" dirty="0"/>
              <a:t>1. suppress the false match result</a:t>
            </a:r>
          </a:p>
          <a:p>
            <a:pPr lvl="1"/>
            <a:r>
              <a:rPr lang="en-US" altLang="zh-TW" dirty="0"/>
              <a:t>2. reduce the false flow caused by occlusion near large displacement</a:t>
            </a:r>
          </a:p>
          <a:p>
            <a:pPr lvl="1"/>
            <a:r>
              <a:rPr lang="en-US" altLang="zh-TW" dirty="0"/>
              <a:t>3. reduce the Local Ambiguity / Aperture problem</a:t>
            </a:r>
          </a:p>
          <a:p>
            <a:r>
              <a:rPr lang="en-US" altLang="zh-TW" dirty="0"/>
              <a:t>It needs to increase the weight of smoothness term(</a:t>
            </a:r>
            <a:r>
              <a:rPr lang="el-GR" altLang="zh-TW" dirty="0"/>
              <a:t>α</a:t>
            </a:r>
            <a:r>
              <a:rPr lang="en-US" altLang="zh-TW" dirty="0"/>
              <a:t>). It brings about two problems:</a:t>
            </a:r>
          </a:p>
          <a:p>
            <a:pPr lvl="1"/>
            <a:r>
              <a:rPr lang="en-US" altLang="zh-TW" dirty="0"/>
              <a:t>1.</a:t>
            </a:r>
            <a:r>
              <a:rPr lang="zh-TW" altLang="en-US" dirty="0"/>
              <a:t> </a:t>
            </a:r>
            <a:r>
              <a:rPr lang="en-US" altLang="zh-TW" dirty="0"/>
              <a:t>Blur image boundary </a:t>
            </a:r>
          </a:p>
          <a:p>
            <a:pPr lvl="1"/>
            <a:r>
              <a:rPr lang="en-US" altLang="zh-TW" dirty="0"/>
              <a:t>2.</a:t>
            </a:r>
            <a:r>
              <a:rPr lang="zh-TW" altLang="en-US" dirty="0"/>
              <a:t> </a:t>
            </a:r>
            <a:r>
              <a:rPr lang="en-US" altLang="zh-TW" dirty="0"/>
              <a:t>When background is close to the foreground, the smallest cost will become staying at the same position without any moving.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1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Disadvantage</a:t>
            </a:r>
            <a:endParaRPr lang="zh-TW" altLang="en-US" dirty="0"/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457200" y="1600201"/>
            <a:ext cx="6218063" cy="142120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Although trying hard to suppress, there are still some of them can’t be </a:t>
            </a:r>
            <a:r>
              <a:rPr lang="en-US" altLang="zh-TW" dirty="0"/>
              <a:t>compensate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301872" y="3181225"/>
            <a:ext cx="5911472" cy="3005688"/>
            <a:chOff x="3563888" y="4741216"/>
            <a:chExt cx="4283968" cy="2125520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888" y="4741216"/>
              <a:ext cx="4283968" cy="2116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橢圓 4"/>
            <p:cNvSpPr/>
            <p:nvPr/>
          </p:nvSpPr>
          <p:spPr>
            <a:xfrm>
              <a:off x="5220072" y="5877272"/>
              <a:ext cx="360040" cy="36004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4067944" y="5301208"/>
              <a:ext cx="360040" cy="36004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7308304" y="6506696"/>
              <a:ext cx="360040" cy="36004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3" name="Picture 3" descr="C:\Users\Chiao-Meng\Desktop\unsupervised_multiple_tracking_8_13\result\f_avi_90_100\input_output\f_avi_90_100_overlap_or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t="7250" r="9383" b="12297"/>
          <a:stretch/>
        </p:blipFill>
        <p:spPr bwMode="auto">
          <a:xfrm>
            <a:off x="6675263" y="2060848"/>
            <a:ext cx="2242028" cy="166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263" y="3739495"/>
            <a:ext cx="2242028" cy="168152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587250" y="6258674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False match</a:t>
            </a:r>
          </a:p>
        </p:txBody>
      </p:sp>
      <p:sp>
        <p:nvSpPr>
          <p:cNvPr id="16" name="矩形 15"/>
          <p:cNvSpPr/>
          <p:nvPr/>
        </p:nvSpPr>
        <p:spPr>
          <a:xfrm>
            <a:off x="4262312" y="625867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Smooth surface</a:t>
            </a:r>
          </a:p>
        </p:txBody>
      </p:sp>
      <p:sp>
        <p:nvSpPr>
          <p:cNvPr id="17" name="矩形 16"/>
          <p:cNvSpPr/>
          <p:nvPr/>
        </p:nvSpPr>
        <p:spPr>
          <a:xfrm>
            <a:off x="6732240" y="5445224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Blur boundary</a:t>
            </a:r>
          </a:p>
        </p:txBody>
      </p:sp>
      <p:sp>
        <p:nvSpPr>
          <p:cNvPr id="18" name="矩形 17"/>
          <p:cNvSpPr/>
          <p:nvPr/>
        </p:nvSpPr>
        <p:spPr>
          <a:xfrm>
            <a:off x="6749553" y="5949280"/>
            <a:ext cx="1983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Remain at the same position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525122" y="6272445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Motion blur</a:t>
            </a:r>
            <a:endParaRPr lang="en-US" altLang="zh-TW" dirty="0"/>
          </a:p>
        </p:txBody>
      </p:sp>
      <p:sp>
        <p:nvSpPr>
          <p:cNvPr id="24" name="矩形 23"/>
          <p:cNvSpPr/>
          <p:nvPr/>
        </p:nvSpPr>
        <p:spPr>
          <a:xfrm>
            <a:off x="6671865" y="3739495"/>
            <a:ext cx="2245426" cy="1673113"/>
          </a:xfrm>
          <a:prstGeom prst="rect">
            <a:avLst/>
          </a:prstGeom>
          <a:blipFill dpi="0" rotWithShape="1">
            <a:blip r:embed="rId5" cstate="print">
              <a:alphaModFix amt="50000"/>
            </a:blip>
            <a:srcRect/>
            <a:stretch>
              <a:fillRect l="-12734" t="-10110" r="-12772" b="-168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8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Registration type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484784"/>
            <a:ext cx="7467600" cy="4641379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Images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Scene to scene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 to </a:t>
            </a:r>
            <a:r>
              <a:rPr lang="en-US" altLang="zh-TW" sz="2600" noProof="0" dirty="0" smtClean="0"/>
              <a:t>o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bject</a:t>
            </a: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r>
              <a:rPr lang="en-US" altLang="zh-TW" sz="2400" dirty="0"/>
              <a:t>C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lassification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/clustering /detection methods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lang="en-US" altLang="zh-TW" sz="2600" dirty="0" smtClean="0"/>
              <a:t>S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pace to </a:t>
            </a:r>
            <a:r>
              <a:rPr lang="en-US" altLang="zh-TW" sz="2600" dirty="0" smtClean="0"/>
              <a:t>s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pace</a:t>
            </a: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Geometry-based methods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 to point</a:t>
            </a: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Descriptor-based methods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 to region</a:t>
            </a: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tracking methods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 to point</a:t>
            </a:r>
          </a:p>
          <a:p>
            <a:pPr marL="1005840" marR="0" lvl="2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Optical flow /stereo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matching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rot="10800000" flipV="1">
            <a:off x="6629402" y="2057400"/>
            <a:ext cx="228598" cy="104336"/>
          </a:xfrm>
          <a:prstGeom prst="straightConnector1">
            <a:avLst/>
          </a:prstGeom>
          <a:solidFill>
            <a:srgbClr val="FFC000"/>
          </a:solidFill>
          <a:ln w="25400" cmpd="sng">
            <a:solidFill>
              <a:srgbClr val="CBFFFD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229600" y="2895600"/>
            <a:ext cx="228600" cy="76200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C6BA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903694" y="1371599"/>
            <a:ext cx="3657600" cy="27297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flow </a:t>
            </a:r>
            <a:r>
              <a:rPr lang="en-US" altLang="zh-TW" dirty="0" smtClean="0"/>
              <a:t>problem</a:t>
            </a:r>
            <a:endParaRPr lang="en-US" dirty="0"/>
          </a:p>
        </p:txBody>
      </p:sp>
      <p:pic>
        <p:nvPicPr>
          <p:cNvPr id="12" name="Picture 6" descr="D:\talk_opticalflow\materials\CVPR10_plots\color_key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572000"/>
            <a:ext cx="762000" cy="76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585447"/>
            <a:ext cx="755790" cy="75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58135" y="5334000"/>
            <a:ext cx="7741030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C9900"/>
              </a:buClr>
              <a:buFont typeface="Arial" pitchFamily="34" charset="0"/>
              <a:buChar char="•"/>
            </a:pPr>
            <a:r>
              <a:rPr lang="nb-NO" sz="3200" dirty="0" smtClean="0"/>
              <a:t>Middlebury Benchmark  [Baker et al. 07]</a:t>
            </a:r>
          </a:p>
          <a:p>
            <a:pPr marL="342900" lvl="0" indent="-342900">
              <a:spcBef>
                <a:spcPct val="20000"/>
              </a:spcBef>
              <a:buClr>
                <a:srgbClr val="CC9900"/>
              </a:buClr>
              <a:buFont typeface="Arial" pitchFamily="34" charset="0"/>
              <a:buChar char="•"/>
            </a:pPr>
            <a:r>
              <a:rPr lang="en-US" sz="3200" dirty="0" smtClean="0"/>
              <a:t>Dominant Scheme: Coarse-to-Fine Warping</a:t>
            </a:r>
            <a:endParaRPr lang="nb-NO" sz="3200" dirty="0" smtClean="0"/>
          </a:p>
        </p:txBody>
      </p:sp>
      <p:pic>
        <p:nvPicPr>
          <p:cNvPr id="134147" name="Picture 3" descr="D:\XULI\CVPR2010\FlowData\eval-data\Urban\frame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371600"/>
            <a:ext cx="3657601" cy="2743200"/>
          </a:xfrm>
          <a:prstGeom prst="rect">
            <a:avLst/>
          </a:prstGeom>
          <a:noFill/>
        </p:spPr>
      </p:pic>
      <p:pic>
        <p:nvPicPr>
          <p:cNvPr id="134148" name="Picture 4" descr="D:\XULI\CVPR2010\FlowData\eval-data\Urban\frame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1371600"/>
            <a:ext cx="3657600" cy="2743200"/>
          </a:xfrm>
          <a:prstGeom prst="rect">
            <a:avLst/>
          </a:prstGeom>
          <a:noFill/>
        </p:spPr>
      </p:pic>
      <p:pic>
        <p:nvPicPr>
          <p:cNvPr id="134149" name="Picture 5" descr="C:\Users\xuli\Desktop\urba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1371600"/>
            <a:ext cx="3656886" cy="2743200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10800000" flipV="1">
            <a:off x="2438404" y="2029263"/>
            <a:ext cx="228597" cy="104336"/>
          </a:xfrm>
          <a:prstGeom prst="straightConnector1">
            <a:avLst/>
          </a:prstGeom>
          <a:solidFill>
            <a:srgbClr val="FFC000"/>
          </a:solidFill>
          <a:ln w="25400" cmpd="sng">
            <a:solidFill>
              <a:srgbClr val="CBFFFD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257800" y="4966447"/>
            <a:ext cx="91440" cy="91440"/>
          </a:xfrm>
          <a:prstGeom prst="ellipse">
            <a:avLst/>
          </a:prstGeom>
          <a:solidFill>
            <a:srgbClr val="CB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86400" y="5013960"/>
            <a:ext cx="91440" cy="91440"/>
          </a:xfrm>
          <a:prstGeom prst="ellipse">
            <a:avLst/>
          </a:prstGeom>
          <a:solidFill>
            <a:srgbClr val="FF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6BA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38600" y="2895600"/>
            <a:ext cx="228600" cy="76200"/>
          </a:xfrm>
          <a:prstGeom prst="straightConnector1">
            <a:avLst/>
          </a:prstGeom>
          <a:solidFill>
            <a:srgbClr val="FFC000"/>
          </a:solidFill>
          <a:ln w="25400">
            <a:solidFill>
              <a:srgbClr val="FFC6BA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778200" y="4975200"/>
            <a:ext cx="108000" cy="1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6BA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038600" y="4997400"/>
            <a:ext cx="108000" cy="1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6BA"/>
              </a:solidFill>
            </a:endParaRPr>
          </a:p>
        </p:txBody>
      </p:sp>
      <p:pic>
        <p:nvPicPr>
          <p:cNvPr id="16" name="Picture 2" descr="D:\xuli\CVPR2010\CVPR10_plots\result_cmp\Urban\xuli1_clear_resize.png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7352" y="1362075"/>
            <a:ext cx="3672000" cy="275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文字方塊 19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This example comes from Motion Detail Preserving Optical Flow Estimation CVPR talk</a:t>
            </a:r>
            <a:endParaRPr lang="zh-TW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162 L 0.13993 0.43148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2.05365E-6 L -0.00539 0.31083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ptsTypes="AA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ptsTypes="AA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69 L 0.17083 -0.43148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2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155 L 0.29289 -0.31753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9" grpId="1" animBg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 - Segmentation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21696" y="1268760"/>
            <a:ext cx="4186808" cy="676671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Video segmentation</a:t>
            </a: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19136"/>
            <a:ext cx="3530641" cy="151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1980"/>
          <a:stretch/>
        </p:blipFill>
        <p:spPr bwMode="auto">
          <a:xfrm>
            <a:off x="1259632" y="2060848"/>
            <a:ext cx="3110328" cy="188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292080" y="3645024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Efficient Hierarchical Graph-Based Video Segmentation, CVPR 2010</a:t>
            </a:r>
            <a:endParaRPr lang="zh-TW" altLang="en-US" sz="1600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11560" y="1268760"/>
            <a:ext cx="4392488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Motion segmentation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282840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719064" y="6273225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Object Segmentation by Long Term Analysis of Point Trajectories, ECCV 2010</a:t>
            </a:r>
            <a:endParaRPr lang="zh-TW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293096"/>
            <a:ext cx="2808312" cy="200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5220072" y="6237312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Layered Segmentation and Optical Flow Estimation Over Time, CVPR 2012</a:t>
            </a:r>
            <a:endParaRPr lang="zh-TW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179512" y="3933056"/>
            <a:ext cx="5004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Layered Representation of Motion Video using Robust Maximum-Likelihood Estimation of Mixture Models and MDL Encoding, ICCV 1995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 - Retrieval</a:t>
            </a:r>
            <a:endParaRPr lang="zh-TW" altLang="en-US" dirty="0"/>
          </a:p>
        </p:txBody>
      </p:sp>
      <p:pic>
        <p:nvPicPr>
          <p:cNvPr id="1026" name="Picture 2" descr="http://people.csail.mit.edu/celiu/SIFTflow/registration/example0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25145"/>
            <a:ext cx="1561397" cy="1224136"/>
          </a:xfrm>
          <a:prstGeom prst="rect">
            <a:avLst/>
          </a:prstGeom>
          <a:noFill/>
        </p:spPr>
      </p:pic>
      <p:pic>
        <p:nvPicPr>
          <p:cNvPr id="1028" name="Picture 4" descr="http://people.csail.mit.edu/celiu/SIFTflow/registration/example00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1544299" cy="1210731"/>
          </a:xfrm>
          <a:prstGeom prst="rect">
            <a:avLst/>
          </a:prstGeom>
          <a:noFill/>
        </p:spPr>
      </p:pic>
      <p:pic>
        <p:nvPicPr>
          <p:cNvPr id="1030" name="Picture 6" descr="http://people.csail.mit.edu/celiu/SIFTflow/registration/example009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729" y="3356992"/>
            <a:ext cx="1561397" cy="1224136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0" y="5934670"/>
            <a:ext cx="5220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SIFT Flow: Dense Correspondence across Scenes and its </a:t>
            </a:r>
            <a:r>
              <a:rPr lang="en-US" altLang="zh-TW" dirty="0" smtClean="0"/>
              <a:t>Applications</a:t>
            </a:r>
          </a:p>
          <a:p>
            <a:r>
              <a:rPr lang="en-US" altLang="zh-TW" dirty="0" smtClean="0"/>
              <a:t>PAMI 2011</a:t>
            </a:r>
            <a:endParaRPr lang="en-US" altLang="zh-TW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844824"/>
            <a:ext cx="349479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5436096" y="596205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Multi View Registration for Novelty/Background Separation CVPR 2012</a:t>
            </a:r>
            <a:endParaRPr lang="zh-TW" alt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 r="49311"/>
          <a:stretch>
            <a:fillRect/>
          </a:stretch>
        </p:blipFill>
        <p:spPr bwMode="auto">
          <a:xfrm>
            <a:off x="2987825" y="2060848"/>
            <a:ext cx="1656184" cy="119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 cstate="print"/>
          <a:srcRect l="50689"/>
          <a:stretch>
            <a:fillRect/>
          </a:stretch>
        </p:blipFill>
        <p:spPr bwMode="auto">
          <a:xfrm>
            <a:off x="2987825" y="3356992"/>
            <a:ext cx="1656183" cy="122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725144"/>
            <a:ext cx="1656184" cy="119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539552" y="1556792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Auto morphing</a:t>
            </a:r>
          </a:p>
        </p:txBody>
      </p:sp>
      <p:sp>
        <p:nvSpPr>
          <p:cNvPr id="14" name="矩形 13"/>
          <p:cNvSpPr/>
          <p:nvPr/>
        </p:nvSpPr>
        <p:spPr>
          <a:xfrm>
            <a:off x="2555776" y="1412776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Motion synthesis via moving objects transfer</a:t>
            </a:r>
          </a:p>
        </p:txBody>
      </p:sp>
      <p:sp>
        <p:nvSpPr>
          <p:cNvPr id="15" name="矩形 14"/>
          <p:cNvSpPr/>
          <p:nvPr/>
        </p:nvSpPr>
        <p:spPr>
          <a:xfrm>
            <a:off x="5364088" y="1412776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Novelty/background </a:t>
            </a:r>
            <a:r>
              <a:rPr lang="en-US" altLang="zh-TW" dirty="0"/>
              <a:t>s</a:t>
            </a:r>
            <a:r>
              <a:rPr lang="en-US" altLang="zh-TW" dirty="0" smtClean="0"/>
              <a:t>eparation</a:t>
            </a:r>
            <a:endParaRPr lang="en-US" altLang="zh-TW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Application – </a:t>
            </a:r>
            <a:br>
              <a:rPr lang="en-US" altLang="zh-TW" dirty="0" smtClean="0"/>
            </a:br>
            <a:r>
              <a:rPr lang="en-US" altLang="zh-TW" dirty="0" smtClean="0"/>
              <a:t>Detection-Free Multiple Object </a:t>
            </a:r>
            <a:r>
              <a:rPr lang="en-US" altLang="zh-TW" dirty="0"/>
              <a:t>T</a:t>
            </a:r>
            <a:r>
              <a:rPr lang="en-US" altLang="zh-TW" dirty="0" smtClean="0"/>
              <a:t>racking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820688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en-US" altLang="zh-TW" dirty="0" smtClean="0"/>
              <a:t>Optical Flow -&gt; point trajectory -&gt; motion cue</a:t>
            </a:r>
          </a:p>
          <a:p>
            <a:pPr marL="36576" indent="0">
              <a:buNone/>
            </a:pPr>
            <a:r>
              <a:rPr lang="en-US" altLang="zh-TW" dirty="0" smtClean="0"/>
              <a:t>Motion cue + saliency cue + spatial cue = tracking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7668344" cy="331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602128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Video Segmentation by Tracing Discontinuities in a Trajectory Embedding CVPR 2012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2.5|8.3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1.5|62.6"/>
</p:tagLst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2558</TotalTime>
  <Words>1941</Words>
  <Application>Microsoft Office PowerPoint</Application>
  <PresentationFormat>如螢幕大小 (4:3)</PresentationFormat>
  <Paragraphs>470</Paragraphs>
  <Slides>49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9" baseType="lpstr">
      <vt:lpstr>BatangChe</vt:lpstr>
      <vt:lpstr>微軟正黑體</vt:lpstr>
      <vt:lpstr>新細明體</vt:lpstr>
      <vt:lpstr>Arial</vt:lpstr>
      <vt:lpstr>Calibri</vt:lpstr>
      <vt:lpstr>Cambria Math</vt:lpstr>
      <vt:lpstr>Franklin Gothic Book</vt:lpstr>
      <vt:lpstr>Wingdings 2</vt:lpstr>
      <vt:lpstr>科技</vt:lpstr>
      <vt:lpstr>Equation</vt:lpstr>
      <vt:lpstr>Large Displacement Optical Flow: Descriptor Matching  in Variational Motion Estimation</vt:lpstr>
      <vt:lpstr>Outline</vt:lpstr>
      <vt:lpstr>Outline</vt:lpstr>
      <vt:lpstr>PowerPoint 簡報</vt:lpstr>
      <vt:lpstr>Registration type</vt:lpstr>
      <vt:lpstr>Optical flow problem</vt:lpstr>
      <vt:lpstr>Application - Segmentation</vt:lpstr>
      <vt:lpstr>Application - Retrieval</vt:lpstr>
      <vt:lpstr>Application –  Detection-Free Multiple Object Tracking</vt:lpstr>
      <vt:lpstr>Challenge - Optimization</vt:lpstr>
      <vt:lpstr>Challenge – Changing features</vt:lpstr>
      <vt:lpstr>Optical flow development track</vt:lpstr>
      <vt:lpstr>Outline</vt:lpstr>
      <vt:lpstr>Traditional optical flow  objective function</vt:lpstr>
      <vt:lpstr>Data term linearization</vt:lpstr>
      <vt:lpstr>Coarse-to fine strategy</vt:lpstr>
      <vt:lpstr>The Multi-scale problem  </vt:lpstr>
      <vt:lpstr>The Multi-scale problem  </vt:lpstr>
      <vt:lpstr>PowerPoint 簡報</vt:lpstr>
      <vt:lpstr>Motivation</vt:lpstr>
      <vt:lpstr>Outline</vt:lpstr>
      <vt:lpstr>Descriptor match</vt:lpstr>
      <vt:lpstr>Objective function</vt:lpstr>
      <vt:lpstr>Optimization process</vt:lpstr>
      <vt:lpstr>Outline</vt:lpstr>
      <vt:lpstr>Middlebury benchmark (IJCV2011)</vt:lpstr>
      <vt:lpstr>Price of large displacement</vt:lpstr>
      <vt:lpstr>Comparison between chosen descriptor</vt:lpstr>
      <vt:lpstr>Comparison with only use descriptor match</vt:lpstr>
      <vt:lpstr>Experiments on video with large displacement-1</vt:lpstr>
      <vt:lpstr>Experiments on video with large displacement-2</vt:lpstr>
      <vt:lpstr>Outline</vt:lpstr>
      <vt:lpstr>Conclusion</vt:lpstr>
      <vt:lpstr>Reference</vt:lpstr>
      <vt:lpstr>Appendix </vt:lpstr>
      <vt:lpstr>Descriptor match- Region match</vt:lpstr>
      <vt:lpstr>Descriptor match- HOG &amp; GB</vt:lpstr>
      <vt:lpstr>Domain and range</vt:lpstr>
      <vt:lpstr>Variational model</vt:lpstr>
      <vt:lpstr>Why still could be “Linearize”?</vt:lpstr>
      <vt:lpstr>Why still using “coarse-to-fine”?</vt:lpstr>
      <vt:lpstr>coarse-to-fine example with large displacement</vt:lpstr>
      <vt:lpstr>Why continuous model?</vt:lpstr>
      <vt:lpstr>Optimize process</vt:lpstr>
      <vt:lpstr>PowerPoint 簡報</vt:lpstr>
      <vt:lpstr>Advantage</vt:lpstr>
      <vt:lpstr>Disadvantage</vt:lpstr>
      <vt:lpstr>Disadvantage</vt:lpstr>
      <vt:lpstr>Disadvantage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Displacement Optical Flow: Descriptor Matching in Variational Motion Estimation</dc:title>
  <dc:creator>ken</dc:creator>
  <cp:lastModifiedBy>Ken-MMNlab</cp:lastModifiedBy>
  <cp:revision>205</cp:revision>
  <dcterms:created xsi:type="dcterms:W3CDTF">2012-08-24T12:38:29Z</dcterms:created>
  <dcterms:modified xsi:type="dcterms:W3CDTF">2014-12-15T12:42:55Z</dcterms:modified>
</cp:coreProperties>
</file>